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handoutMasterIdLst>
    <p:handoutMasterId r:id="rId41"/>
  </p:handoutMasterIdLst>
  <p:sldIdLst>
    <p:sldId id="256" r:id="rId2"/>
    <p:sldId id="280" r:id="rId3"/>
    <p:sldId id="281" r:id="rId4"/>
    <p:sldId id="294" r:id="rId5"/>
    <p:sldId id="295" r:id="rId6"/>
    <p:sldId id="297" r:id="rId7"/>
    <p:sldId id="298" r:id="rId8"/>
    <p:sldId id="302" r:id="rId9"/>
    <p:sldId id="300" r:id="rId10"/>
    <p:sldId id="303" r:id="rId11"/>
    <p:sldId id="301" r:id="rId12"/>
    <p:sldId id="304" r:id="rId13"/>
    <p:sldId id="305" r:id="rId14"/>
    <p:sldId id="306" r:id="rId15"/>
    <p:sldId id="337" r:id="rId16"/>
    <p:sldId id="309" r:id="rId17"/>
    <p:sldId id="307" r:id="rId18"/>
    <p:sldId id="322" r:id="rId19"/>
    <p:sldId id="310" r:id="rId20"/>
    <p:sldId id="311" r:id="rId21"/>
    <p:sldId id="313" r:id="rId22"/>
    <p:sldId id="312" r:id="rId23"/>
    <p:sldId id="314" r:id="rId24"/>
    <p:sldId id="315" r:id="rId25"/>
    <p:sldId id="320" r:id="rId26"/>
    <p:sldId id="319" r:id="rId27"/>
    <p:sldId id="326" r:id="rId28"/>
    <p:sldId id="328" r:id="rId29"/>
    <p:sldId id="329" r:id="rId30"/>
    <p:sldId id="325" r:id="rId31"/>
    <p:sldId id="327" r:id="rId32"/>
    <p:sldId id="330" r:id="rId33"/>
    <p:sldId id="338" r:id="rId34"/>
    <p:sldId id="339" r:id="rId35"/>
    <p:sldId id="342" r:id="rId36"/>
    <p:sldId id="333" r:id="rId37"/>
    <p:sldId id="334" r:id="rId38"/>
    <p:sldId id="336" r:id="rId39"/>
    <p:sldId id="321" r:id="rId40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44" autoAdjust="0"/>
    <p:restoredTop sz="94660"/>
  </p:normalViewPr>
  <p:slideViewPr>
    <p:cSldViewPr snapToGrid="0">
      <p:cViewPr>
        <p:scale>
          <a:sx n="117" d="100"/>
          <a:sy n="117" d="100"/>
        </p:scale>
        <p:origin x="-10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-3792" y="-114"/>
      </p:cViewPr>
      <p:guideLst>
        <p:guide orient="horz" pos="2969"/>
        <p:guide orient="horz" pos="3224"/>
        <p:guide pos="2256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304" tIns="47152" rIns="94304" bIns="4715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6" y="0"/>
            <a:ext cx="3076363" cy="511731"/>
          </a:xfrm>
          <a:prstGeom prst="rect">
            <a:avLst/>
          </a:prstGeom>
        </p:spPr>
        <p:txBody>
          <a:bodyPr vert="horz" lIns="94304" tIns="47152" rIns="94304" bIns="47152" rtlCol="0"/>
          <a:lstStyle>
            <a:lvl1pPr algn="r">
              <a:defRPr sz="1200"/>
            </a:lvl1pPr>
          </a:lstStyle>
          <a:p>
            <a:fld id="{DFC44D2F-B926-4100-A72B-BE33E9BE661D}" type="datetimeFigureOut">
              <a:rPr lang="cs-CZ" smtClean="0"/>
              <a:pPr/>
              <a:t>24.4.2017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4304" tIns="47152" rIns="94304" bIns="4715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304" tIns="47152" rIns="94304" bIns="47152" rtlCol="0" anchor="b"/>
          <a:lstStyle>
            <a:lvl1pPr algn="r">
              <a:defRPr sz="1200"/>
            </a:lvl1pPr>
          </a:lstStyle>
          <a:p>
            <a:fld id="{0F95590F-C798-4CA9-987D-414324E88EB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3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1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1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3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1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8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0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4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4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5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3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9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2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3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1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1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4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.suchomelova@centrum.c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nemoni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mgHxmAsINDk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cmas.ca/our-programs/whole-brain-development/left-brain-vs-right-brai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player.vimeo.com/video/7721331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reedemliving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v.suchomelova@centrum.c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0375" y="407325"/>
            <a:ext cx="11268883" cy="19643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92976" y="2604944"/>
            <a:ext cx="11006049" cy="336665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algn="ctr"/>
            <a:r>
              <a:rPr lang="en-US" sz="2400" b="1" dirty="0" smtClean="0"/>
              <a:t>MEMORY </a:t>
            </a:r>
            <a:r>
              <a:rPr lang="en-US" sz="2400" b="1" dirty="0"/>
              <a:t>TRAINING FOR THE ELDERLY</a:t>
            </a:r>
            <a:endParaRPr lang="cs-CZ" sz="2400" dirty="0"/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1600" dirty="0" smtClean="0">
                <a:solidFill>
                  <a:schemeClr val="bg1"/>
                </a:solidFill>
              </a:rPr>
              <a:t>Mgr. </a:t>
            </a:r>
            <a:r>
              <a:rPr lang="cs-CZ" sz="1600" dirty="0" err="1" smtClean="0">
                <a:solidFill>
                  <a:schemeClr val="bg1"/>
                </a:solidFill>
              </a:rPr>
              <a:t>Vera</a:t>
            </a:r>
            <a:r>
              <a:rPr lang="cs-CZ" sz="1600" dirty="0" smtClean="0">
                <a:solidFill>
                  <a:schemeClr val="bg1"/>
                </a:solidFill>
              </a:rPr>
              <a:t> Suchomelova, </a:t>
            </a:r>
            <a:r>
              <a:rPr lang="cs-CZ" sz="1600" dirty="0" err="1" smtClean="0">
                <a:solidFill>
                  <a:schemeClr val="bg1"/>
                </a:solidFill>
              </a:rPr>
              <a:t>Th.D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4" name="AutoShape 4" descr="http://mail.centrum.cz/download.php?msg_id=0000000045090002844c01be2a4e&amp;idx=3&amp;filename=TF_JU_RGB_POSITIVE.jpg&amp;r=74.638008791953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1" y="207357"/>
            <a:ext cx="3976266" cy="181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18297" y="4956756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hlinkClick r:id="rId3"/>
              </a:rPr>
              <a:t>v.suchomelova@centrum.cz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Short-t</a:t>
            </a:r>
            <a:r>
              <a:rPr lang="en-US" dirty="0" err="1" smtClean="0"/>
              <a:t>erm</a:t>
            </a:r>
            <a:r>
              <a:rPr lang="cs-CZ" dirty="0" smtClean="0"/>
              <a:t> </a:t>
            </a:r>
            <a:r>
              <a:rPr lang="en-US" dirty="0" smtClean="0"/>
              <a:t>M</a:t>
            </a:r>
            <a:r>
              <a:rPr lang="cs-CZ" dirty="0" smtClean="0"/>
              <a:t>emory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0837" y="3089188"/>
            <a:ext cx="5794283" cy="2356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Short-term memory holds </a:t>
            </a:r>
            <a:r>
              <a:rPr lang="en-US" sz="3200" dirty="0">
                <a:solidFill>
                  <a:schemeClr val="tx1"/>
                </a:solidFill>
              </a:rPr>
              <a:t>a small amount </a:t>
            </a:r>
            <a:r>
              <a:rPr lang="en-US" sz="3200" dirty="0" smtClean="0">
                <a:solidFill>
                  <a:schemeClr val="tx1"/>
                </a:solidFill>
              </a:rPr>
              <a:t>of</a:t>
            </a:r>
            <a:r>
              <a:rPr lang="cs-CZ" sz="3200" dirty="0" smtClean="0">
                <a:solidFill>
                  <a:schemeClr val="tx1"/>
                </a:solidFill>
              </a:rPr>
              <a:t> information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for </a:t>
            </a:r>
            <a:r>
              <a:rPr lang="en-US" sz="3200" dirty="0">
                <a:solidFill>
                  <a:schemeClr val="tx1"/>
                </a:solidFill>
              </a:rPr>
              <a:t>a short period of </a:t>
            </a:r>
            <a:r>
              <a:rPr lang="en-US" sz="3200" dirty="0" smtClean="0">
                <a:solidFill>
                  <a:schemeClr val="tx1"/>
                </a:solidFill>
              </a:rPr>
              <a:t>time</a:t>
            </a:r>
            <a:r>
              <a:rPr lang="cs-CZ" sz="3200" dirty="0" smtClean="0">
                <a:solidFill>
                  <a:schemeClr val="tx1"/>
                </a:solidFill>
              </a:rPr>
              <a:t>.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34" y="2793459"/>
            <a:ext cx="4298607" cy="2947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Memory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4412" y="2686935"/>
            <a:ext cx="7902839" cy="281639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Ultra-</a:t>
            </a:r>
            <a:r>
              <a:rPr lang="en-US" sz="2800" dirty="0" smtClean="0"/>
              <a:t>short </a:t>
            </a:r>
            <a:r>
              <a:rPr lang="cs-CZ" sz="2800" dirty="0" smtClean="0"/>
              <a:t>term </a:t>
            </a:r>
            <a:r>
              <a:rPr lang="cs-CZ" sz="2800" dirty="0" err="1" smtClean="0"/>
              <a:t>memory</a:t>
            </a:r>
            <a:r>
              <a:rPr lang="cs-CZ" sz="2800" dirty="0"/>
              <a:t> </a:t>
            </a:r>
            <a:r>
              <a:rPr lang="cs-CZ" sz="2800" dirty="0" smtClean="0"/>
              <a:t>(</a:t>
            </a:r>
            <a:r>
              <a:rPr lang="cs-CZ" sz="2800" dirty="0" err="1" smtClean="0"/>
              <a:t>few</a:t>
            </a:r>
            <a:r>
              <a:rPr lang="cs-CZ" sz="2800" dirty="0" smtClean="0"/>
              <a:t> </a:t>
            </a:r>
            <a:r>
              <a:rPr lang="en-US" sz="2800" dirty="0" smtClean="0"/>
              <a:t>seconds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Short</a:t>
            </a:r>
            <a:r>
              <a:rPr lang="cs-CZ" sz="2800" dirty="0" smtClean="0"/>
              <a:t>-term memory (</a:t>
            </a:r>
            <a:r>
              <a:rPr lang="en-US" sz="2800" dirty="0" smtClean="0"/>
              <a:t>few hours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Limited </a:t>
            </a:r>
            <a:r>
              <a:rPr lang="en-US" sz="2800" dirty="0" smtClean="0"/>
              <a:t>capacity </a:t>
            </a:r>
            <a:r>
              <a:rPr lang="cs-CZ" sz="2800" dirty="0" smtClean="0"/>
              <a:t>(5 +/- 2</a:t>
            </a:r>
            <a:r>
              <a:rPr lang="en-US" sz="2800" dirty="0" smtClean="0"/>
              <a:t> items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Space for remembering and processing information </a:t>
            </a:r>
            <a:r>
              <a:rPr lang="en-US" sz="2800" dirty="0" smtClean="0"/>
              <a:t>at </a:t>
            </a:r>
            <a:r>
              <a:rPr lang="cs-CZ" sz="2800" dirty="0" smtClean="0"/>
              <a:t>the same time</a:t>
            </a:r>
            <a:endParaRPr lang="sk-SK" sz="2800" dirty="0"/>
          </a:p>
          <a:p>
            <a:endParaRPr lang="sk-SK" sz="2600" dirty="0"/>
          </a:p>
        </p:txBody>
      </p:sp>
    </p:spTree>
    <p:extLst>
      <p:ext uri="{BB962C8B-B14F-4D97-AF65-F5344CB8AC3E}">
        <p14:creationId xmlns:p14="http://schemas.microsoft.com/office/powerpoint/2010/main" val="11351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7" y="2944322"/>
            <a:ext cx="11163993" cy="26667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Only the important information is transferred to long-term memory</a:t>
            </a:r>
            <a:endParaRPr lang="cs-CZ" sz="28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It happens through the process of </a:t>
            </a:r>
            <a:r>
              <a:rPr lang="en-US" sz="2800" b="1" dirty="0" smtClean="0"/>
              <a:t>consolidation</a:t>
            </a:r>
            <a:endParaRPr lang="cs-CZ" sz="2800" b="1" u="sng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Consolidation involves </a:t>
            </a:r>
            <a:r>
              <a:rPr lang="en-US" sz="2800" b="1" dirty="0" smtClean="0"/>
              <a:t>rehearsal </a:t>
            </a:r>
            <a:r>
              <a:rPr lang="en-US" sz="2800" dirty="0" smtClean="0"/>
              <a:t>and meaningful </a:t>
            </a:r>
            <a:r>
              <a:rPr lang="en-US" sz="2800" b="1" dirty="0" smtClean="0"/>
              <a:t>associations</a:t>
            </a:r>
            <a:endParaRPr lang="cs-CZ" sz="2800" b="1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T</a:t>
            </a:r>
            <a:r>
              <a:rPr lang="cs-CZ" sz="2800" dirty="0" err="1" smtClean="0"/>
              <a:t>here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right</a:t>
            </a:r>
            <a:r>
              <a:rPr lang="cs-CZ" sz="2800" dirty="0" smtClean="0"/>
              <a:t> t</a:t>
            </a:r>
            <a:r>
              <a:rPr lang="en-US" sz="2800" dirty="0" err="1" smtClean="0"/>
              <a:t>ime</a:t>
            </a:r>
            <a:r>
              <a:rPr lang="en-US" sz="2800" dirty="0" smtClean="0"/>
              <a:t> for </a:t>
            </a:r>
            <a:r>
              <a:rPr lang="en-US" sz="2800" b="1" dirty="0" smtClean="0"/>
              <a:t>mnemonics</a:t>
            </a:r>
            <a:r>
              <a:rPr lang="en-US" sz="2800" dirty="0" smtClean="0"/>
              <a:t> to remember better!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7748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Mnemonics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9804967" cy="34163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Mnemonics</a:t>
            </a:r>
            <a:r>
              <a:rPr lang="en-US" sz="2800" dirty="0" smtClean="0"/>
              <a:t> are techniques </a:t>
            </a:r>
            <a:r>
              <a:rPr lang="en-US" sz="2800" dirty="0"/>
              <a:t>or strategies to help you to remember better. </a:t>
            </a:r>
            <a:endParaRPr lang="sk-SK" sz="2800" dirty="0"/>
          </a:p>
          <a:p>
            <a:r>
              <a:rPr lang="cs-CZ" sz="2800" dirty="0" err="1" smtClean="0"/>
              <a:t>Mnemonics</a:t>
            </a:r>
            <a:r>
              <a:rPr lang="cs-CZ" sz="2800" dirty="0" smtClean="0"/>
              <a:t> </a:t>
            </a:r>
            <a:r>
              <a:rPr lang="en-US" sz="2800" dirty="0" smtClean="0"/>
              <a:t>make </a:t>
            </a:r>
            <a:r>
              <a:rPr lang="en-US" sz="2800" dirty="0"/>
              <a:t>the information more </a:t>
            </a:r>
            <a:r>
              <a:rPr lang="en-US" sz="2800" dirty="0" smtClean="0"/>
              <a:t>memorable </a:t>
            </a:r>
            <a:r>
              <a:rPr lang="cs-CZ" sz="2800" dirty="0" smtClean="0"/>
              <a:t>(</a:t>
            </a:r>
            <a:r>
              <a:rPr lang="cs-CZ" sz="2800" dirty="0" err="1" smtClean="0"/>
              <a:t>organized</a:t>
            </a:r>
            <a:r>
              <a:rPr lang="cs-CZ" sz="2800" dirty="0" smtClean="0"/>
              <a:t> </a:t>
            </a:r>
            <a:r>
              <a:rPr lang="cs-CZ" sz="2800" dirty="0" err="1" smtClean="0"/>
              <a:t>better</a:t>
            </a:r>
            <a:r>
              <a:rPr lang="cs-CZ" sz="2800" dirty="0" smtClean="0"/>
              <a:t>, </a:t>
            </a:r>
            <a:r>
              <a:rPr lang="en-US" sz="2800" dirty="0" smtClean="0"/>
              <a:t>unusual</a:t>
            </a:r>
            <a:r>
              <a:rPr lang="cs-CZ" sz="2800" dirty="0" smtClean="0"/>
              <a:t>, </a:t>
            </a:r>
            <a:r>
              <a:rPr lang="en-US" sz="2800" dirty="0" smtClean="0"/>
              <a:t>funny</a:t>
            </a:r>
            <a:r>
              <a:rPr lang="cs-CZ" sz="2800" dirty="0" smtClean="0"/>
              <a:t>…).</a:t>
            </a:r>
            <a:r>
              <a:rPr lang="en-US" sz="2800" dirty="0" smtClean="0"/>
              <a:t> </a:t>
            </a:r>
            <a:endParaRPr lang="cs-CZ" sz="2800" dirty="0" smtClean="0"/>
          </a:p>
          <a:p>
            <a:r>
              <a:rPr lang="en-US" sz="2800" dirty="0" smtClean="0"/>
              <a:t>M</a:t>
            </a:r>
            <a:r>
              <a:rPr lang="cs-CZ" sz="2800" dirty="0" err="1" smtClean="0"/>
              <a:t>nemonics</a:t>
            </a:r>
            <a:r>
              <a:rPr lang="cs-CZ" sz="2800" dirty="0" smtClean="0"/>
              <a:t> </a:t>
            </a:r>
            <a:r>
              <a:rPr lang="cs-CZ" sz="2800" dirty="0" err="1" smtClean="0"/>
              <a:t>help</a:t>
            </a:r>
            <a:r>
              <a:rPr lang="cs-CZ" sz="2800" dirty="0" smtClean="0"/>
              <a:t> </a:t>
            </a:r>
            <a:r>
              <a:rPr lang="cs-CZ" sz="2800" dirty="0" err="1" smtClean="0"/>
              <a:t>you</a:t>
            </a:r>
            <a:r>
              <a:rPr lang="cs-CZ" sz="2800" dirty="0" smtClean="0"/>
              <a:t> </a:t>
            </a:r>
            <a:r>
              <a:rPr lang="en-US" sz="2800" dirty="0" smtClean="0"/>
              <a:t>to remember longer pieces</a:t>
            </a:r>
            <a:r>
              <a:rPr lang="cs-CZ" sz="2800" dirty="0" smtClean="0"/>
              <a:t> more </a:t>
            </a:r>
            <a:r>
              <a:rPr lang="cs-CZ" sz="2800" dirty="0" err="1" smtClean="0"/>
              <a:t>easily</a:t>
            </a:r>
            <a:r>
              <a:rPr lang="cs-CZ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9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Mnemonics</a:t>
            </a:r>
            <a:r>
              <a:rPr lang="cs-CZ" dirty="0" smtClean="0"/>
              <a:t> – </a:t>
            </a:r>
            <a:r>
              <a:rPr lang="cs-CZ" dirty="0" err="1" smtClean="0"/>
              <a:t>examples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3412" y="2484256"/>
            <a:ext cx="10173495" cy="3973694"/>
          </a:xfrm>
        </p:spPr>
        <p:txBody>
          <a:bodyPr>
            <a:normAutofit lnSpcReduction="10000"/>
          </a:bodyPr>
          <a:lstStyle/>
          <a:p>
            <a:r>
              <a:rPr lang="en-US" sz="3000" b="1" dirty="0"/>
              <a:t>Acronyms</a:t>
            </a:r>
            <a:r>
              <a:rPr lang="cs-CZ" sz="3000" dirty="0"/>
              <a:t>: </a:t>
            </a:r>
            <a:r>
              <a:rPr lang="cs-CZ" sz="3000" dirty="0" smtClean="0"/>
              <a:t>HOMES (</a:t>
            </a:r>
            <a:r>
              <a:rPr lang="cs-CZ" sz="3000" i="1" dirty="0" smtClean="0"/>
              <a:t>Huron, Ontario, </a:t>
            </a:r>
            <a:r>
              <a:rPr lang="cs-CZ" sz="3000" i="1" dirty="0" err="1" smtClean="0"/>
              <a:t>Michigan,Eirie</a:t>
            </a:r>
            <a:r>
              <a:rPr lang="cs-CZ" sz="3000" i="1" dirty="0" smtClean="0"/>
              <a:t>, Superior</a:t>
            </a:r>
            <a:r>
              <a:rPr lang="cs-CZ" sz="3000" dirty="0" smtClean="0"/>
              <a:t>) </a:t>
            </a:r>
            <a:r>
              <a:rPr lang="cs-CZ" sz="3000" dirty="0"/>
              <a:t>ROY G. </a:t>
            </a:r>
            <a:r>
              <a:rPr lang="cs-CZ" sz="3000" dirty="0" smtClean="0"/>
              <a:t>BIV (</a:t>
            </a:r>
            <a:r>
              <a:rPr lang="cs-CZ" sz="3000" i="1" dirty="0" err="1" smtClean="0"/>
              <a:t>colors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of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the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Rainbow</a:t>
            </a:r>
            <a:r>
              <a:rPr lang="cs-CZ" sz="3000" dirty="0" smtClean="0"/>
              <a:t>)</a:t>
            </a:r>
            <a:endParaRPr lang="cs-CZ" sz="3000" dirty="0"/>
          </a:p>
          <a:p>
            <a:r>
              <a:rPr lang="en-US" sz="3000" b="1" dirty="0"/>
              <a:t>Method </a:t>
            </a:r>
            <a:r>
              <a:rPr lang="cs-CZ" sz="3000" b="1" dirty="0" err="1"/>
              <a:t>of</a:t>
            </a:r>
            <a:r>
              <a:rPr lang="cs-CZ" sz="3000" b="1" dirty="0"/>
              <a:t> </a:t>
            </a:r>
            <a:r>
              <a:rPr lang="cs-CZ" sz="3000" b="1" dirty="0" smtClean="0"/>
              <a:t>loci</a:t>
            </a:r>
            <a:r>
              <a:rPr lang="cs-CZ" sz="3000" dirty="0" smtClean="0"/>
              <a:t>: </a:t>
            </a:r>
            <a:r>
              <a:rPr lang="cs-CZ" sz="3000" dirty="0" err="1"/>
              <a:t>information</a:t>
            </a:r>
            <a:r>
              <a:rPr lang="cs-CZ" sz="3000" dirty="0"/>
              <a:t> </a:t>
            </a:r>
            <a:r>
              <a:rPr lang="cs-CZ" sz="3000" dirty="0" err="1"/>
              <a:t>is</a:t>
            </a:r>
            <a:r>
              <a:rPr lang="cs-CZ" sz="3000" dirty="0"/>
              <a:t> </a:t>
            </a:r>
            <a:r>
              <a:rPr lang="cs-CZ" sz="3000" dirty="0" err="1"/>
              <a:t>tied</a:t>
            </a:r>
            <a:r>
              <a:rPr lang="cs-CZ" sz="3000" dirty="0"/>
              <a:t> to a </a:t>
            </a:r>
            <a:r>
              <a:rPr lang="cs-CZ" sz="3000" dirty="0" err="1" smtClean="0"/>
              <a:t>specific</a:t>
            </a:r>
            <a:r>
              <a:rPr lang="cs-CZ" sz="3000" dirty="0" smtClean="0"/>
              <a:t> place</a:t>
            </a:r>
            <a:endParaRPr lang="cs-CZ" sz="3000" dirty="0"/>
          </a:p>
          <a:p>
            <a:r>
              <a:rPr lang="en-US" sz="3000" b="1" dirty="0" smtClean="0"/>
              <a:t>Chunking</a:t>
            </a:r>
            <a:r>
              <a:rPr lang="cs-CZ" sz="3000" b="1" dirty="0" smtClean="0"/>
              <a:t>: </a:t>
            </a:r>
            <a:r>
              <a:rPr lang="cs-CZ" sz="3000" dirty="0" smtClean="0"/>
              <a:t>long </a:t>
            </a:r>
            <a:r>
              <a:rPr lang="cs-CZ" sz="3000" dirty="0" err="1" smtClean="0"/>
              <a:t>information</a:t>
            </a:r>
            <a:r>
              <a:rPr lang="cs-CZ" sz="3000" dirty="0" smtClean="0"/>
              <a:t> </a:t>
            </a:r>
            <a:r>
              <a:rPr lang="cs-CZ" sz="3000" dirty="0" err="1" smtClean="0"/>
              <a:t>is</a:t>
            </a:r>
            <a:r>
              <a:rPr lang="cs-CZ" sz="3000" dirty="0" smtClean="0"/>
              <a:t> </a:t>
            </a:r>
            <a:r>
              <a:rPr lang="cs-CZ" sz="3000" dirty="0" err="1" smtClean="0"/>
              <a:t>separated</a:t>
            </a:r>
            <a:r>
              <a:rPr lang="cs-CZ" sz="3000" dirty="0" smtClean="0"/>
              <a:t> to </a:t>
            </a:r>
            <a:r>
              <a:rPr lang="cs-CZ" sz="3000" dirty="0" err="1" smtClean="0"/>
              <a:t>short</a:t>
            </a:r>
            <a:r>
              <a:rPr lang="cs-CZ" sz="3000" dirty="0" smtClean="0"/>
              <a:t> </a:t>
            </a:r>
            <a:r>
              <a:rPr lang="cs-CZ" sz="3000" dirty="0" err="1" smtClean="0"/>
              <a:t>units</a:t>
            </a:r>
            <a:endParaRPr lang="cs-CZ" sz="3000" dirty="0" smtClean="0"/>
          </a:p>
          <a:p>
            <a:r>
              <a:rPr lang="en-US" sz="3000" b="1" dirty="0" smtClean="0"/>
              <a:t>Meaningful categories</a:t>
            </a:r>
            <a:r>
              <a:rPr lang="cs-CZ" sz="3000" b="1" dirty="0" smtClean="0"/>
              <a:t>: </a:t>
            </a:r>
            <a:r>
              <a:rPr lang="cs-CZ" sz="3200" dirty="0" err="1" smtClean="0"/>
              <a:t>information</a:t>
            </a:r>
            <a:r>
              <a:rPr lang="en-US" sz="3200" dirty="0" smtClean="0"/>
              <a:t> </a:t>
            </a:r>
            <a:r>
              <a:rPr lang="cs-CZ" sz="3200" dirty="0" smtClean="0"/>
              <a:t>are </a:t>
            </a:r>
            <a:r>
              <a:rPr lang="cs-CZ" sz="3200" dirty="0" err="1" smtClean="0"/>
              <a:t>separated</a:t>
            </a:r>
            <a:r>
              <a:rPr lang="cs-CZ" sz="3200" dirty="0" smtClean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a logical order</a:t>
            </a:r>
            <a:endParaRPr lang="cs-CZ" sz="3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6811035" y="5932746"/>
            <a:ext cx="4671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en.wikipedia.org/wiki/Mnemonic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Daily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571" y="2603499"/>
            <a:ext cx="9654043" cy="3940991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Imagine</a:t>
            </a:r>
            <a:r>
              <a:rPr lang="cs-CZ" sz="2800" dirty="0" smtClean="0"/>
              <a:t> </a:t>
            </a:r>
            <a:r>
              <a:rPr lang="cs-CZ" sz="2800" dirty="0" err="1" smtClean="0"/>
              <a:t>all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items</a:t>
            </a:r>
            <a:r>
              <a:rPr lang="cs-CZ" sz="2800" dirty="0" smtClean="0"/>
              <a:t>.</a:t>
            </a:r>
          </a:p>
          <a:p>
            <a:r>
              <a:rPr lang="cs-CZ" sz="2800" dirty="0" err="1" smtClean="0"/>
              <a:t>Make</a:t>
            </a:r>
            <a:r>
              <a:rPr lang="cs-CZ" sz="2800" dirty="0" smtClean="0"/>
              <a:t> a </a:t>
            </a:r>
            <a:r>
              <a:rPr lang="cs-CZ" sz="2800" dirty="0" err="1" smtClean="0"/>
              <a:t>mental</a:t>
            </a:r>
            <a:r>
              <a:rPr lang="cs-CZ" sz="2800" dirty="0" smtClean="0"/>
              <a:t> </a:t>
            </a:r>
            <a:r>
              <a:rPr lang="cs-CZ" sz="2800" dirty="0" err="1" smtClean="0"/>
              <a:t>picture</a:t>
            </a:r>
            <a:r>
              <a:rPr lang="cs-CZ" sz="2800" dirty="0" smtClean="0"/>
              <a:t>.</a:t>
            </a:r>
          </a:p>
          <a:p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it</a:t>
            </a:r>
            <a:r>
              <a:rPr lang="cs-CZ" sz="2800" dirty="0" smtClean="0"/>
              <a:t> in a box… in a jar? </a:t>
            </a:r>
          </a:p>
          <a:p>
            <a:r>
              <a:rPr lang="cs-CZ" sz="2800" dirty="0" smtClean="0"/>
              <a:t>T</a:t>
            </a:r>
            <a:r>
              <a:rPr lang="en-US" sz="2800" dirty="0" smtClean="0"/>
              <a:t>he more detailed the better.</a:t>
            </a:r>
            <a:endParaRPr lang="cs-CZ" sz="2800" dirty="0" smtClean="0"/>
          </a:p>
          <a:p>
            <a:r>
              <a:rPr lang="cs-CZ" sz="2800" dirty="0" smtClean="0"/>
              <a:t>L</a:t>
            </a:r>
            <a:r>
              <a:rPr lang="en-US" sz="2800" dirty="0" err="1" smtClean="0"/>
              <a:t>ist</a:t>
            </a:r>
            <a:r>
              <a:rPr lang="en-US" sz="2800" dirty="0" smtClean="0"/>
              <a:t> the items in a logical order</a:t>
            </a:r>
            <a:r>
              <a:rPr lang="cs-CZ" sz="2800" dirty="0" smtClean="0"/>
              <a:t>.</a:t>
            </a:r>
          </a:p>
          <a:p>
            <a:r>
              <a:rPr lang="en-US" sz="2800" dirty="0" smtClean="0"/>
              <a:t>Try to recall the items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en-US" sz="2800" dirty="0" smtClean="0"/>
              <a:t>looking only at the </a:t>
            </a:r>
            <a:r>
              <a:rPr lang="en-US" sz="2800" b="1" dirty="0" smtClean="0"/>
              <a:t>category</a:t>
            </a:r>
            <a:r>
              <a:rPr lang="en-US" sz="2800" dirty="0" smtClean="0"/>
              <a:t>.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 smtClean="0"/>
          </a:p>
          <a:p>
            <a:endParaRPr lang="cs-CZ" sz="2400" dirty="0"/>
          </a:p>
        </p:txBody>
      </p:sp>
      <p:pic>
        <p:nvPicPr>
          <p:cNvPr id="1027" name="Picture 3" descr="C:\Users\TFJCU\Downloads\sezn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3180" y="444137"/>
            <a:ext cx="6068819" cy="6244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</a:t>
            </a:r>
            <a:r>
              <a:rPr lang="en-US" dirty="0" smtClean="0"/>
              <a:t>Memory</a:t>
            </a:r>
            <a:r>
              <a:rPr lang="en-US" dirty="0"/>
              <a:t> 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759" y="3221661"/>
            <a:ext cx="5910349" cy="194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Long-term memory</a:t>
            </a:r>
            <a:r>
              <a:rPr lang="cs-CZ" sz="3200" dirty="0" smtClean="0"/>
              <a:t> </a:t>
            </a:r>
            <a:r>
              <a:rPr lang="en-US" sz="3200" dirty="0" smtClean="0"/>
              <a:t>is storage of</a:t>
            </a:r>
            <a:r>
              <a:rPr lang="cs-CZ" sz="3200" dirty="0" smtClean="0"/>
              <a:t> </a:t>
            </a:r>
            <a:r>
              <a:rPr lang="en-US" sz="3200" dirty="0" smtClean="0"/>
              <a:t>unlimited information</a:t>
            </a:r>
            <a:r>
              <a:rPr lang="cs-CZ" sz="3200" dirty="0" smtClean="0"/>
              <a:t> for a long period of time (f</a:t>
            </a:r>
            <a:r>
              <a:rPr lang="en-US" sz="3200" dirty="0" smtClean="0"/>
              <a:t>o</a:t>
            </a:r>
            <a:r>
              <a:rPr lang="cs-CZ" sz="3200" dirty="0" smtClean="0"/>
              <a:t>rever).</a:t>
            </a:r>
            <a:endParaRPr lang="sk-SK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04" y="3121881"/>
            <a:ext cx="4762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Long-term </a:t>
            </a:r>
            <a:r>
              <a:rPr lang="en-US" dirty="0" smtClean="0"/>
              <a:t>M</a:t>
            </a:r>
            <a:r>
              <a:rPr lang="sk-SK" dirty="0" smtClean="0"/>
              <a:t>emory </a:t>
            </a:r>
            <a:r>
              <a:rPr lang="en-US" dirty="0" smtClean="0"/>
              <a:t>L</a:t>
            </a:r>
            <a:r>
              <a:rPr lang="sk-SK" dirty="0" smtClean="0"/>
              <a:t>ike a </a:t>
            </a:r>
            <a:r>
              <a:rPr lang="en-US" dirty="0" smtClean="0"/>
              <a:t>L</a:t>
            </a:r>
            <a:r>
              <a:rPr lang="sk-SK" dirty="0" smtClean="0"/>
              <a:t>ibrary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006" y="2603499"/>
            <a:ext cx="10315977" cy="3813925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remember </a:t>
            </a:r>
            <a:r>
              <a:rPr lang="en-US" sz="2800" b="1" dirty="0" smtClean="0"/>
              <a:t>well</a:t>
            </a:r>
            <a:r>
              <a:rPr lang="cs-CZ" sz="2800" dirty="0" smtClean="0"/>
              <a:t> means not </a:t>
            </a:r>
            <a:r>
              <a:rPr lang="en-US" sz="2800" dirty="0" smtClean="0"/>
              <a:t>o</a:t>
            </a:r>
            <a:r>
              <a:rPr lang="cs-CZ" sz="2800" dirty="0" smtClean="0"/>
              <a:t>nly </a:t>
            </a:r>
            <a:r>
              <a:rPr lang="en-US" sz="2800" b="1" dirty="0" smtClean="0"/>
              <a:t>to</a:t>
            </a:r>
            <a:r>
              <a:rPr lang="cs-CZ" sz="2800" b="1" dirty="0" smtClean="0"/>
              <a:t> h</a:t>
            </a:r>
            <a:r>
              <a:rPr lang="en-US" sz="2800" b="1" dirty="0" smtClean="0"/>
              <a:t>a</a:t>
            </a:r>
            <a:r>
              <a:rPr lang="cs-CZ" sz="2800" b="1" dirty="0" smtClean="0"/>
              <a:t>ve </a:t>
            </a:r>
            <a:r>
              <a:rPr lang="en-US" sz="2800" dirty="0" smtClean="0"/>
              <a:t>the </a:t>
            </a:r>
            <a:r>
              <a:rPr lang="en-US" sz="2800" dirty="0"/>
              <a:t>information in your </a:t>
            </a:r>
            <a:r>
              <a:rPr lang="en-US" sz="2800" dirty="0" smtClean="0"/>
              <a:t>long-term memory </a:t>
            </a:r>
            <a:r>
              <a:rPr lang="cs-CZ" sz="2800" dirty="0"/>
              <a:t> </a:t>
            </a:r>
            <a:r>
              <a:rPr lang="en-US" sz="2800" dirty="0" smtClean="0"/>
              <a:t>but </a:t>
            </a:r>
            <a:r>
              <a:rPr lang="en-US" sz="2800" dirty="0"/>
              <a:t>also </a:t>
            </a:r>
            <a:r>
              <a:rPr lang="en-US" sz="2800" b="1" dirty="0"/>
              <a:t>to find </a:t>
            </a:r>
            <a:r>
              <a:rPr lang="en-US" sz="2800" dirty="0"/>
              <a:t>it when you need it. </a:t>
            </a:r>
            <a:endParaRPr lang="cs-CZ" sz="2800" dirty="0" smtClean="0"/>
          </a:p>
          <a:p>
            <a:r>
              <a:rPr lang="cs-CZ" sz="2800" dirty="0" smtClean="0"/>
              <a:t>There </a:t>
            </a:r>
            <a:r>
              <a:rPr lang="en-US" sz="2800" dirty="0" smtClean="0"/>
              <a:t>are </a:t>
            </a:r>
            <a:r>
              <a:rPr lang="cs-CZ" sz="2800" dirty="0" smtClean="0"/>
              <a:t>A LOT of books in your „brain library“.</a:t>
            </a:r>
          </a:p>
          <a:p>
            <a:r>
              <a:rPr lang="cs-CZ" sz="2800" dirty="0" smtClean="0"/>
              <a:t>H</a:t>
            </a:r>
            <a:r>
              <a:rPr lang="en-US" sz="2800" dirty="0"/>
              <a:t>e</a:t>
            </a:r>
            <a:r>
              <a:rPr lang="cs-CZ" sz="2800" dirty="0" smtClean="0"/>
              <a:t>lp your </a:t>
            </a:r>
            <a:r>
              <a:rPr lang="cs-CZ" sz="2800" dirty="0"/>
              <a:t>brain to </a:t>
            </a:r>
            <a:r>
              <a:rPr lang="en-US" sz="2800" dirty="0"/>
              <a:t>store the important information the right </a:t>
            </a:r>
            <a:r>
              <a:rPr lang="en-US" sz="2800" dirty="0" smtClean="0"/>
              <a:t>way</a:t>
            </a:r>
            <a:r>
              <a:rPr lang="cs-CZ" sz="2800" dirty="0" smtClean="0"/>
              <a:t>.</a:t>
            </a:r>
          </a:p>
          <a:p>
            <a:endParaRPr lang="cs-CZ" sz="3200" dirty="0"/>
          </a:p>
          <a:p>
            <a:endParaRPr lang="cs-CZ" sz="3000" dirty="0" smtClean="0"/>
          </a:p>
          <a:p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7399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Rem</a:t>
            </a:r>
            <a:r>
              <a:rPr lang="en-US" dirty="0" smtClean="0"/>
              <a:t>e</a:t>
            </a:r>
            <a:r>
              <a:rPr lang="cs-CZ" dirty="0" smtClean="0"/>
              <a:t>mber </a:t>
            </a:r>
            <a:r>
              <a:rPr lang="en-US" dirty="0" smtClean="0"/>
              <a:t>B</a:t>
            </a:r>
            <a:r>
              <a:rPr lang="cs-CZ" dirty="0" smtClean="0"/>
              <a:t>etter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9936" y="2570248"/>
            <a:ext cx="7707580" cy="3782425"/>
          </a:xfrm>
        </p:spPr>
        <p:txBody>
          <a:bodyPr>
            <a:noAutofit/>
          </a:bodyPr>
          <a:lstStyle/>
          <a:p>
            <a:r>
              <a:rPr lang="en-US" sz="2800" dirty="0" smtClean="0"/>
              <a:t>Always </a:t>
            </a:r>
            <a:r>
              <a:rPr lang="en-US" sz="2800" dirty="0"/>
              <a:t>connect the new information to some other things you already know. </a:t>
            </a:r>
            <a:endParaRPr lang="cs-CZ" sz="2800" dirty="0" smtClean="0"/>
          </a:p>
          <a:p>
            <a:r>
              <a:rPr lang="cs-CZ" sz="2800" dirty="0" smtClean="0"/>
              <a:t>Mnem</a:t>
            </a:r>
            <a:r>
              <a:rPr lang="en-US" sz="2800" dirty="0" smtClean="0"/>
              <a:t>o</a:t>
            </a:r>
            <a:r>
              <a:rPr lang="cs-CZ" sz="2800" dirty="0" smtClean="0"/>
              <a:t>nics h</a:t>
            </a:r>
            <a:r>
              <a:rPr lang="en-US" sz="2800" dirty="0" smtClean="0"/>
              <a:t>e</a:t>
            </a:r>
            <a:r>
              <a:rPr lang="cs-CZ" sz="2800" dirty="0" smtClean="0"/>
              <a:t>lp </a:t>
            </a:r>
            <a:r>
              <a:rPr lang="cs-CZ" sz="2800" dirty="0"/>
              <a:t>you both to </a:t>
            </a:r>
            <a:r>
              <a:rPr lang="cs-CZ" sz="2800" dirty="0" err="1"/>
              <a:t>store</a:t>
            </a:r>
            <a:r>
              <a:rPr lang="cs-CZ" sz="2800" dirty="0"/>
              <a:t> </a:t>
            </a:r>
            <a:r>
              <a:rPr lang="cs-CZ" sz="2800" dirty="0" smtClean="0"/>
              <a:t>and </a:t>
            </a:r>
            <a:r>
              <a:rPr lang="cs-CZ" sz="2800" dirty="0"/>
              <a:t>to recall the information.</a:t>
            </a:r>
          </a:p>
          <a:p>
            <a:r>
              <a:rPr lang="cs-CZ" sz="2800" dirty="0" smtClean="0"/>
              <a:t>Support t</a:t>
            </a:r>
            <a:r>
              <a:rPr lang="en-US" sz="2800" dirty="0" smtClean="0"/>
              <a:t>h</a:t>
            </a:r>
            <a:r>
              <a:rPr lang="cs-CZ" sz="2800" dirty="0" smtClean="0"/>
              <a:t>e i</a:t>
            </a:r>
            <a:r>
              <a:rPr lang="en-US" sz="2800" dirty="0" smtClean="0"/>
              <a:t>n</a:t>
            </a:r>
            <a:r>
              <a:rPr lang="cs-CZ" sz="2800" dirty="0" smtClean="0"/>
              <a:t>formation conciously by </a:t>
            </a:r>
            <a:r>
              <a:rPr lang="en-US" sz="2800" dirty="0"/>
              <a:t>tastes, smells, sights, sounds, moods</a:t>
            </a:r>
            <a:r>
              <a:rPr lang="cs-CZ" sz="2800" dirty="0"/>
              <a:t> </a:t>
            </a:r>
            <a:r>
              <a:rPr lang="cs-CZ" sz="2800" dirty="0" smtClean="0"/>
              <a:t>(</a:t>
            </a:r>
            <a:r>
              <a:rPr lang="en-US" sz="2800" dirty="0"/>
              <a:t>sensory and emotional triggers</a:t>
            </a:r>
            <a:r>
              <a:rPr lang="cs-CZ" sz="2800" dirty="0" smtClean="0"/>
              <a:t>). </a:t>
            </a:r>
          </a:p>
          <a:p>
            <a:r>
              <a:rPr lang="cs-CZ" sz="1600" dirty="0" smtClean="0">
                <a:hlinkClick r:id="rId4"/>
              </a:rPr>
              <a:t>https://www.youtube.com/watch?v=mgHxmAsINDk</a:t>
            </a:r>
            <a:endParaRPr lang="cs-CZ" sz="1600" dirty="0" smtClean="0"/>
          </a:p>
          <a:p>
            <a:endParaRPr lang="cs-CZ" sz="1400" dirty="0" smtClean="0"/>
          </a:p>
        </p:txBody>
      </p:sp>
      <p:pic>
        <p:nvPicPr>
          <p:cNvPr id="4" name="Beethove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1885" r="23503"/>
          <a:stretch/>
        </p:blipFill>
        <p:spPr>
          <a:xfrm>
            <a:off x="8557951" y="3150112"/>
            <a:ext cx="1837112" cy="1541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743627" y="4791862"/>
            <a:ext cx="3465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Emotional 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cs-CZ" dirty="0" smtClean="0"/>
              <a:t>arts </a:t>
            </a:r>
            <a:r>
              <a:rPr lang="en-US" dirty="0" smtClean="0"/>
              <a:t>o</a:t>
            </a:r>
            <a:r>
              <a:rPr lang="cs-CZ" dirty="0" smtClean="0"/>
              <a:t>f Long-term </a:t>
            </a:r>
            <a:r>
              <a:rPr lang="en-US" dirty="0" smtClean="0"/>
              <a:t>M</a:t>
            </a:r>
            <a:r>
              <a:rPr lang="cs-CZ" dirty="0" smtClean="0"/>
              <a:t>emory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2896" y="2620125"/>
            <a:ext cx="8825659" cy="3793553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Explicit Memory</a:t>
            </a:r>
            <a:r>
              <a:rPr lang="en-US" sz="3200" dirty="0" smtClean="0"/>
              <a:t>: WHAT?</a:t>
            </a:r>
          </a:p>
          <a:p>
            <a:pPr lvl="1">
              <a:buSzPct val="50000"/>
            </a:pPr>
            <a:r>
              <a:rPr lang="en-US" sz="3000" dirty="0" smtClean="0"/>
              <a:t>Se</a:t>
            </a:r>
            <a:r>
              <a:rPr lang="cs-CZ" sz="3000" dirty="0" smtClean="0"/>
              <a:t>mantic (f</a:t>
            </a:r>
            <a:r>
              <a:rPr lang="en-US" sz="3000" dirty="0" smtClean="0"/>
              <a:t>a</a:t>
            </a:r>
            <a:r>
              <a:rPr lang="cs-CZ" sz="3000" dirty="0" smtClean="0"/>
              <a:t>ct</a:t>
            </a:r>
            <a:r>
              <a:rPr lang="en-US" sz="3000" dirty="0" smtClean="0"/>
              <a:t>s</a:t>
            </a:r>
            <a:r>
              <a:rPr lang="cs-CZ" sz="3000" dirty="0" smtClean="0"/>
              <a:t>, kn</a:t>
            </a:r>
            <a:r>
              <a:rPr lang="en-US" sz="3000" dirty="0" smtClean="0"/>
              <a:t>o</a:t>
            </a:r>
            <a:r>
              <a:rPr lang="cs-CZ" sz="3000" dirty="0" smtClean="0"/>
              <a:t>wledge</a:t>
            </a:r>
            <a:r>
              <a:rPr lang="en-US" sz="3000" dirty="0" smtClean="0"/>
              <a:t>)</a:t>
            </a:r>
          </a:p>
          <a:p>
            <a:pPr lvl="1">
              <a:buSzPct val="50000"/>
            </a:pPr>
            <a:r>
              <a:rPr lang="en-US" sz="3000" dirty="0" smtClean="0"/>
              <a:t>E</a:t>
            </a:r>
            <a:r>
              <a:rPr lang="cs-CZ" sz="3000" dirty="0" smtClean="0"/>
              <a:t>pisodic (e</a:t>
            </a:r>
            <a:r>
              <a:rPr lang="en-US" sz="3000" dirty="0" smtClean="0"/>
              <a:t>v</a:t>
            </a:r>
            <a:r>
              <a:rPr lang="cs-CZ" sz="3000" dirty="0" smtClean="0"/>
              <a:t>ents y</a:t>
            </a:r>
            <a:r>
              <a:rPr lang="en-US" sz="3000" dirty="0" smtClean="0"/>
              <a:t>o</a:t>
            </a:r>
            <a:r>
              <a:rPr lang="cs-CZ" sz="3000" dirty="0" smtClean="0"/>
              <a:t>u have experienced</a:t>
            </a:r>
            <a:r>
              <a:rPr lang="en-US" sz="3000" dirty="0" smtClean="0"/>
              <a:t>)</a:t>
            </a:r>
            <a:r>
              <a:rPr lang="cs-CZ" sz="3000" dirty="0" smtClean="0"/>
              <a:t> </a:t>
            </a:r>
          </a:p>
          <a:p>
            <a:r>
              <a:rPr lang="en-US" sz="3200" b="1" dirty="0" smtClean="0"/>
              <a:t>Implicit Memory</a:t>
            </a:r>
            <a:r>
              <a:rPr lang="en-US" sz="3200" dirty="0" smtClean="0"/>
              <a:t>: HOW?</a:t>
            </a:r>
          </a:p>
          <a:p>
            <a:pPr lvl="1">
              <a:buSzPct val="50000"/>
            </a:pPr>
            <a:r>
              <a:rPr lang="en-US" sz="3000" dirty="0" smtClean="0"/>
              <a:t>Procedural</a:t>
            </a:r>
            <a:r>
              <a:rPr lang="cs-CZ" sz="3000" dirty="0" smtClean="0"/>
              <a:t> (</a:t>
            </a:r>
            <a:r>
              <a:rPr lang="cs-CZ" sz="2800" dirty="0"/>
              <a:t>m</a:t>
            </a:r>
            <a:r>
              <a:rPr lang="cs-CZ" sz="2800" dirty="0" smtClean="0"/>
              <a:t>otor and cognitive skills  you use </a:t>
            </a:r>
            <a:r>
              <a:rPr lang="cs-CZ" sz="2800" dirty="0" err="1" smtClean="0"/>
              <a:t>unconsciously</a:t>
            </a:r>
            <a:r>
              <a:rPr lang="cs-CZ" sz="2800" dirty="0" smtClean="0"/>
              <a:t> </a:t>
            </a:r>
            <a:r>
              <a:rPr lang="cs-CZ" sz="2800" dirty="0" err="1" smtClean="0"/>
              <a:t>like</a:t>
            </a:r>
            <a:r>
              <a:rPr lang="cs-CZ" sz="2800" dirty="0" smtClean="0"/>
              <a:t> </a:t>
            </a:r>
            <a:r>
              <a:rPr lang="cs-CZ" sz="2800" dirty="0" err="1" smtClean="0"/>
              <a:t>riding</a:t>
            </a:r>
            <a:r>
              <a:rPr lang="cs-CZ" sz="2800" dirty="0" smtClean="0"/>
              <a:t>, </a:t>
            </a:r>
            <a:r>
              <a:rPr lang="cs-CZ" sz="2800" dirty="0" err="1" smtClean="0"/>
              <a:t>walking</a:t>
            </a:r>
            <a:r>
              <a:rPr lang="cs-CZ" sz="2800" dirty="0" smtClean="0"/>
              <a:t> up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stairs</a:t>
            </a:r>
            <a:r>
              <a:rPr lang="cs-CZ" sz="2800" dirty="0" smtClean="0"/>
              <a:t>, </a:t>
            </a:r>
            <a:r>
              <a:rPr lang="cs-CZ" sz="2800" dirty="0" err="1" smtClean="0"/>
              <a:t>speaking</a:t>
            </a:r>
            <a:r>
              <a:rPr lang="cs-CZ" sz="2800" dirty="0" smtClean="0"/>
              <a:t> </a:t>
            </a:r>
            <a:r>
              <a:rPr lang="cs-CZ" sz="2800" dirty="0" err="1" smtClean="0"/>
              <a:t>etc</a:t>
            </a:r>
            <a:r>
              <a:rPr lang="cs-CZ" sz="2800" dirty="0" smtClean="0"/>
              <a:t>.</a:t>
            </a:r>
            <a:r>
              <a:rPr lang="en-US" sz="2800" dirty="0" smtClean="0"/>
              <a:t>)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0783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Memory </a:t>
            </a:r>
            <a:r>
              <a:rPr lang="en-US" dirty="0"/>
              <a:t>T</a:t>
            </a:r>
            <a:r>
              <a:rPr lang="cs-CZ" dirty="0" smtClean="0"/>
              <a:t>raini</a:t>
            </a:r>
            <a:r>
              <a:rPr lang="en-US" dirty="0" smtClean="0"/>
              <a:t>n</a:t>
            </a:r>
            <a:r>
              <a:rPr lang="cs-CZ" dirty="0" smtClean="0"/>
              <a:t>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8125" y="2478809"/>
            <a:ext cx="7515221" cy="34163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 </a:t>
            </a:r>
            <a:r>
              <a:rPr lang="en-US" sz="3000" dirty="0"/>
              <a:t>way to support your memory not only in old age. </a:t>
            </a:r>
            <a:endParaRPr lang="cs-CZ" sz="3000" dirty="0" smtClean="0"/>
          </a:p>
          <a:p>
            <a:r>
              <a:rPr lang="en-US" sz="3000" dirty="0" smtClean="0"/>
              <a:t>A </a:t>
            </a:r>
            <a:r>
              <a:rPr lang="en-US" sz="3000" dirty="0"/>
              <a:t>great kind of group or individual activity you can do with the elderly in lifelong learning courses, in nursing homes or wherever. </a:t>
            </a:r>
            <a:endParaRPr lang="cs-CZ" sz="3000" dirty="0"/>
          </a:p>
        </p:txBody>
      </p:sp>
      <p:pic>
        <p:nvPicPr>
          <p:cNvPr id="4" name="obrázek 1" descr="Výsledek obrázku pro skupinové trénování pamět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9155" y="2667947"/>
            <a:ext cx="3567599" cy="281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0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Neural </a:t>
            </a:r>
            <a:r>
              <a:rPr lang="en-US" dirty="0" smtClean="0"/>
              <a:t>N</a:t>
            </a:r>
            <a:r>
              <a:rPr lang="cs-CZ" dirty="0" smtClean="0"/>
              <a:t>etwork – </a:t>
            </a:r>
            <a:r>
              <a:rPr lang="en-US" dirty="0" smtClean="0"/>
              <a:t>I</a:t>
            </a:r>
            <a:r>
              <a:rPr lang="cs-CZ" dirty="0" smtClean="0"/>
              <a:t>nformation </a:t>
            </a:r>
            <a:r>
              <a:rPr lang="en-US" dirty="0" smtClean="0"/>
              <a:t>H</a:t>
            </a:r>
            <a:r>
              <a:rPr lang="cs-CZ" dirty="0" smtClean="0"/>
              <a:t>ighway</a:t>
            </a:r>
            <a:endParaRPr lang="sk-SK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2262" y="2595187"/>
            <a:ext cx="7911543" cy="34163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</a:t>
            </a:r>
            <a:r>
              <a:rPr lang="en-US" sz="3000" b="1" dirty="0" smtClean="0"/>
              <a:t>neural network </a:t>
            </a:r>
            <a:r>
              <a:rPr lang="en-US" sz="3000" dirty="0" smtClean="0"/>
              <a:t>is the </a:t>
            </a:r>
            <a:r>
              <a:rPr lang="cs-CZ" sz="3000" dirty="0" smtClean="0"/>
              <a:t>„</a:t>
            </a:r>
            <a:r>
              <a:rPr lang="en-US" sz="3000" dirty="0" smtClean="0"/>
              <a:t>brain’s information highway</a:t>
            </a:r>
            <a:r>
              <a:rPr lang="cs-CZ" sz="3000" dirty="0" smtClean="0"/>
              <a:t>.“</a:t>
            </a:r>
            <a:endParaRPr lang="en-US" sz="3000" dirty="0" smtClean="0"/>
          </a:p>
          <a:p>
            <a:r>
              <a:rPr lang="en-US" sz="3000" dirty="0" smtClean="0"/>
              <a:t>The </a:t>
            </a:r>
            <a:r>
              <a:rPr lang="en-US" sz="3000" dirty="0"/>
              <a:t>neurons communicate with one another through  </a:t>
            </a:r>
            <a:r>
              <a:rPr lang="en-US" sz="3000" b="1" dirty="0"/>
              <a:t>synapses</a:t>
            </a:r>
            <a:r>
              <a:rPr lang="en-US" sz="3000" dirty="0" smtClean="0"/>
              <a:t>.</a:t>
            </a:r>
            <a:endParaRPr lang="cs-CZ" sz="3000" dirty="0" smtClean="0"/>
          </a:p>
          <a:p>
            <a:r>
              <a:rPr lang="cs-CZ" sz="3000" dirty="0" smtClean="0"/>
              <a:t>The more exper</a:t>
            </a:r>
            <a:r>
              <a:rPr lang="en-US" sz="3000" dirty="0" err="1" smtClean="0"/>
              <a:t>ie</a:t>
            </a:r>
            <a:r>
              <a:rPr lang="cs-CZ" sz="3000" dirty="0" smtClean="0"/>
              <a:t>nces and lear</a:t>
            </a:r>
            <a:r>
              <a:rPr lang="en-US" sz="3000" dirty="0" smtClean="0"/>
              <a:t>n</a:t>
            </a:r>
            <a:r>
              <a:rPr lang="cs-CZ" sz="3000" dirty="0" smtClean="0"/>
              <a:t>ing, the more synapses</a:t>
            </a:r>
            <a:r>
              <a:rPr lang="cs-CZ" sz="3000" dirty="0"/>
              <a:t> </a:t>
            </a:r>
            <a:r>
              <a:rPr lang="cs-CZ" sz="3000" dirty="0" smtClean="0"/>
              <a:t>and stronger network.</a:t>
            </a:r>
            <a:endParaRPr lang="sk-SK" sz="3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04" y="2865116"/>
            <a:ext cx="3416420" cy="2665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4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784595" cy="706964"/>
          </a:xfrm>
        </p:spPr>
        <p:txBody>
          <a:bodyPr/>
          <a:lstStyle/>
          <a:p>
            <a:r>
              <a:rPr lang="cs-CZ" dirty="0" smtClean="0"/>
              <a:t>Brain </a:t>
            </a:r>
            <a:r>
              <a:rPr lang="en-US" dirty="0" smtClean="0"/>
              <a:t>Hemispheres </a:t>
            </a:r>
            <a:r>
              <a:rPr lang="cs-CZ" dirty="0" smtClean="0"/>
              <a:t>in </a:t>
            </a:r>
            <a:r>
              <a:rPr lang="en-US" dirty="0" smtClean="0"/>
              <a:t>P</a:t>
            </a:r>
            <a:r>
              <a:rPr lang="cs-CZ" dirty="0" smtClean="0"/>
              <a:t>roces</a:t>
            </a:r>
            <a:r>
              <a:rPr lang="en-US" dirty="0" smtClean="0"/>
              <a:t>s</a:t>
            </a:r>
            <a:r>
              <a:rPr lang="cs-CZ" dirty="0" smtClean="0"/>
              <a:t> of </a:t>
            </a:r>
            <a:r>
              <a:rPr lang="en-US" dirty="0" smtClean="0"/>
              <a:t>L</a:t>
            </a:r>
            <a:r>
              <a:rPr lang="cs-CZ" dirty="0" smtClean="0"/>
              <a:t>ear</a:t>
            </a:r>
            <a:r>
              <a:rPr lang="en-US" dirty="0" smtClean="0"/>
              <a:t>n</a:t>
            </a:r>
            <a:r>
              <a:rPr lang="cs-CZ" dirty="0" smtClean="0"/>
              <a:t>ing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8928" y="5945216"/>
            <a:ext cx="9294144" cy="555336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>
                <a:hlinkClick r:id="rId2"/>
              </a:rPr>
              <a:t>http://ucmas.ca/our-programs/whole-brain-development/left-brain-vs-right-brain/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6" y="2593896"/>
            <a:ext cx="5492288" cy="3145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6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16" y="2400905"/>
            <a:ext cx="5456835" cy="4257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helps you to remember better</a:t>
            </a:r>
            <a:r>
              <a:rPr lang="cs-CZ" dirty="0" smtClean="0"/>
              <a:t>?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Concentration </a:t>
            </a:r>
            <a:endParaRPr lang="cs-CZ" sz="3200" dirty="0" smtClean="0"/>
          </a:p>
          <a:p>
            <a:pPr lvl="0"/>
            <a:r>
              <a:rPr lang="en-US" sz="3200" dirty="0" smtClean="0"/>
              <a:t>Association</a:t>
            </a:r>
            <a:endParaRPr lang="cs-CZ" sz="3200" dirty="0" smtClean="0"/>
          </a:p>
          <a:p>
            <a:pPr lvl="0"/>
            <a:r>
              <a:rPr lang="cs-CZ" sz="3200" dirty="0" smtClean="0"/>
              <a:t>Logical syst</a:t>
            </a:r>
            <a:r>
              <a:rPr lang="en-US" sz="3200" dirty="0" smtClean="0"/>
              <a:t>e</a:t>
            </a:r>
            <a:r>
              <a:rPr lang="cs-CZ" sz="3200" dirty="0" smtClean="0"/>
              <a:t>m</a:t>
            </a:r>
          </a:p>
          <a:p>
            <a:pPr lvl="0"/>
            <a:r>
              <a:rPr lang="en-US" sz="3200" dirty="0" smtClean="0"/>
              <a:t>Visualization </a:t>
            </a:r>
            <a:endParaRPr lang="cs-CZ" sz="3200" dirty="0" smtClean="0"/>
          </a:p>
          <a:p>
            <a:pPr lvl="0"/>
            <a:r>
              <a:rPr lang="en-US" sz="3200" dirty="0" smtClean="0"/>
              <a:t>Imagination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5"/>
          <a:stretch/>
        </p:blipFill>
        <p:spPr>
          <a:xfrm>
            <a:off x="6385944" y="2530967"/>
            <a:ext cx="1197033" cy="1230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31" y="3181735"/>
            <a:ext cx="2481036" cy="31920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33" y="4048297"/>
            <a:ext cx="2198444" cy="125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0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Sleep </a:t>
            </a:r>
            <a:r>
              <a:rPr lang="en-US" sz="3200" dirty="0" smtClean="0"/>
              <a:t>enough </a:t>
            </a:r>
            <a:endParaRPr lang="cs-CZ" sz="3200" dirty="0" smtClean="0"/>
          </a:p>
          <a:p>
            <a:r>
              <a:rPr lang="en-US" sz="3200" dirty="0"/>
              <a:t>Keep your mind </a:t>
            </a:r>
            <a:r>
              <a:rPr lang="en-US" sz="3200" dirty="0" smtClean="0"/>
              <a:t>clear</a:t>
            </a:r>
            <a:endParaRPr lang="cs-CZ" sz="3200" dirty="0" smtClean="0"/>
          </a:p>
          <a:p>
            <a:r>
              <a:rPr lang="en-US" sz="3200" dirty="0" smtClean="0"/>
              <a:t>Manage </a:t>
            </a:r>
            <a:r>
              <a:rPr lang="cs-CZ" sz="3200" dirty="0" smtClean="0"/>
              <a:t>your </a:t>
            </a:r>
            <a:r>
              <a:rPr lang="en-US" sz="3200" dirty="0" smtClean="0"/>
              <a:t>time</a:t>
            </a:r>
            <a:endParaRPr lang="cs-CZ" sz="3200" dirty="0" smtClean="0"/>
          </a:p>
          <a:p>
            <a:r>
              <a:rPr lang="en-US" sz="3200" dirty="0"/>
              <a:t>Develop both the left and the right sides of your brain</a:t>
            </a:r>
            <a:endParaRPr lang="sk-SK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what else?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</a:t>
            </a:r>
            <a:r>
              <a:rPr lang="en-US" dirty="0" smtClean="0"/>
              <a:t>r</a:t>
            </a:r>
            <a:r>
              <a:rPr lang="cs-CZ" dirty="0" smtClean="0"/>
              <a:t>mal versus </a:t>
            </a:r>
            <a:r>
              <a:rPr lang="en-US" dirty="0" smtClean="0"/>
              <a:t>P</a:t>
            </a:r>
            <a:r>
              <a:rPr lang="cs-CZ" dirty="0" smtClean="0"/>
              <a:t>at</a:t>
            </a:r>
            <a:r>
              <a:rPr lang="en-US" dirty="0" smtClean="0"/>
              <a:t>h</a:t>
            </a:r>
            <a:r>
              <a:rPr lang="cs-CZ" dirty="0" smtClean="0"/>
              <a:t>ological </a:t>
            </a:r>
            <a:r>
              <a:rPr lang="en-US" dirty="0"/>
              <a:t>A</a:t>
            </a:r>
            <a:r>
              <a:rPr lang="cs-CZ" dirty="0" smtClean="0"/>
              <a:t>ging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9816" y="3891387"/>
            <a:ext cx="8753817" cy="2841336"/>
          </a:xfrm>
        </p:spPr>
        <p:txBody>
          <a:bodyPr>
            <a:normAutofit/>
          </a:bodyPr>
          <a:lstStyle/>
          <a:p>
            <a:r>
              <a:rPr lang="cs-CZ" sz="3200" dirty="0"/>
              <a:t>I</a:t>
            </a:r>
            <a:r>
              <a:rPr lang="en-US" sz="3200" dirty="0" smtClean="0"/>
              <a:t>t</a:t>
            </a:r>
            <a:r>
              <a:rPr lang="cs-CZ" sz="3200" dirty="0" smtClean="0"/>
              <a:t> i</a:t>
            </a:r>
            <a:r>
              <a:rPr lang="en-US" sz="3200" dirty="0" smtClean="0"/>
              <a:t>s </a:t>
            </a:r>
            <a:r>
              <a:rPr lang="en-US" sz="3200" dirty="0"/>
              <a:t>very important to know </a:t>
            </a:r>
            <a:r>
              <a:rPr lang="en-US" sz="3200" b="1" dirty="0"/>
              <a:t>when to tell the doctor </a:t>
            </a:r>
            <a:r>
              <a:rPr lang="en-US" sz="3200" dirty="0"/>
              <a:t>about memory concerns. </a:t>
            </a:r>
            <a:endParaRPr lang="cs-CZ" sz="3200" dirty="0" smtClean="0"/>
          </a:p>
          <a:p>
            <a:r>
              <a:rPr lang="cs-CZ" sz="3200" dirty="0"/>
              <a:t>I</a:t>
            </a:r>
            <a:r>
              <a:rPr lang="en-US" sz="3200" dirty="0" smtClean="0"/>
              <a:t>t</a:t>
            </a:r>
            <a:r>
              <a:rPr lang="cs-CZ" sz="3200" dirty="0" smtClean="0"/>
              <a:t> i</a:t>
            </a:r>
            <a:r>
              <a:rPr lang="en-US" sz="3200" dirty="0" smtClean="0"/>
              <a:t>s equally </a:t>
            </a:r>
            <a:r>
              <a:rPr lang="en-US" sz="3200" dirty="0"/>
              <a:t>important to know that forgetting someone's name </a:t>
            </a:r>
            <a:r>
              <a:rPr lang="en-US" sz="3200" b="1" dirty="0" smtClean="0"/>
              <a:t>does</a:t>
            </a:r>
            <a:r>
              <a:rPr lang="cs-CZ" sz="3200" b="1" dirty="0" smtClean="0"/>
              <a:t> </a:t>
            </a:r>
            <a:r>
              <a:rPr lang="en-US" sz="3200" b="1" dirty="0" smtClean="0"/>
              <a:t>n</a:t>
            </a:r>
            <a:r>
              <a:rPr lang="cs-CZ" sz="3200" b="1" dirty="0" smtClean="0"/>
              <a:t>o</a:t>
            </a:r>
            <a:r>
              <a:rPr lang="en-US" sz="3200" b="1" dirty="0" smtClean="0"/>
              <a:t>t </a:t>
            </a:r>
            <a:r>
              <a:rPr lang="en-US" sz="3200" b="1" dirty="0"/>
              <a:t>necessarily</a:t>
            </a:r>
            <a:r>
              <a:rPr lang="en-US" sz="3200" dirty="0"/>
              <a:t> </a:t>
            </a:r>
            <a:r>
              <a:rPr lang="cs-CZ" sz="3200" b="1" dirty="0" err="1" smtClean="0"/>
              <a:t>mean</a:t>
            </a:r>
            <a:r>
              <a:rPr lang="en-US" sz="3200" b="1" dirty="0" smtClean="0"/>
              <a:t> dementia</a:t>
            </a:r>
            <a:r>
              <a:rPr lang="en-US" sz="3200" b="1" dirty="0"/>
              <a:t>.</a:t>
            </a:r>
            <a:r>
              <a:rPr lang="en-US" sz="3200" dirty="0"/>
              <a:t> </a:t>
            </a:r>
            <a:endParaRPr lang="sk-SK" sz="3200" dirty="0"/>
          </a:p>
          <a:p>
            <a:endParaRPr lang="sk-SK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8" y="2265245"/>
            <a:ext cx="3028614" cy="16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FreeDem Video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1" t="9584" r="1"/>
          <a:stretch/>
        </p:blipFill>
        <p:spPr>
          <a:xfrm>
            <a:off x="4678680" y="2823865"/>
            <a:ext cx="2834641" cy="284230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190576" y="4060349"/>
            <a:ext cx="2171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Watch the video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10095" y="5998217"/>
            <a:ext cx="3119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freedemliving.com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</a:t>
            </a:r>
            <a:r>
              <a:rPr lang="en-US" dirty="0"/>
              <a:t>r</a:t>
            </a:r>
            <a:r>
              <a:rPr lang="cs-CZ" dirty="0"/>
              <a:t>mal versus </a:t>
            </a:r>
            <a:r>
              <a:rPr lang="en-US" dirty="0"/>
              <a:t>P</a:t>
            </a:r>
            <a:r>
              <a:rPr lang="cs-CZ" dirty="0"/>
              <a:t>at</a:t>
            </a:r>
            <a:r>
              <a:rPr lang="en-US" dirty="0"/>
              <a:t>h</a:t>
            </a:r>
            <a:r>
              <a:rPr lang="cs-CZ" dirty="0"/>
              <a:t>ological </a:t>
            </a:r>
            <a:r>
              <a:rPr lang="en-US" dirty="0"/>
              <a:t>A</a:t>
            </a:r>
            <a:r>
              <a:rPr lang="cs-CZ" dirty="0"/>
              <a:t>ging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88932" y="2537691"/>
            <a:ext cx="5029720" cy="373633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3600" b="1" dirty="0" smtClean="0"/>
              <a:t>„</a:t>
            </a:r>
            <a:r>
              <a:rPr lang="en-US" sz="3600" b="1" dirty="0" smtClean="0"/>
              <a:t>Normal</a:t>
            </a:r>
            <a:r>
              <a:rPr lang="cs-CZ" sz="3600" b="1" dirty="0" err="1" smtClean="0"/>
              <a:t>ly</a:t>
            </a:r>
            <a:r>
              <a:rPr lang="cs-CZ" sz="3600" b="1" dirty="0" smtClean="0"/>
              <a:t>“</a:t>
            </a:r>
            <a:r>
              <a:rPr lang="en-US" sz="3600" b="1" dirty="0" smtClean="0"/>
              <a:t> </a:t>
            </a:r>
            <a:r>
              <a:rPr lang="cs-CZ" sz="3600" b="1" dirty="0"/>
              <a:t>a</a:t>
            </a:r>
            <a:r>
              <a:rPr lang="en-US" sz="3600" b="1" dirty="0" err="1" smtClean="0"/>
              <a:t>ging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seniors</a:t>
            </a:r>
            <a:endParaRPr lang="cs-CZ" sz="3600" b="1" dirty="0" smtClean="0"/>
          </a:p>
          <a:p>
            <a:pPr marL="0" indent="0" algn="ctr">
              <a:buNone/>
            </a:pPr>
            <a:endParaRPr lang="en-US" sz="3600" b="1" dirty="0" smtClean="0"/>
          </a:p>
          <a:p>
            <a:r>
              <a:rPr lang="cs-CZ" sz="3200" dirty="0" smtClean="0"/>
              <a:t>U</a:t>
            </a:r>
            <a:r>
              <a:rPr lang="en-US" sz="3200" dirty="0" err="1" smtClean="0"/>
              <a:t>nable</a:t>
            </a:r>
            <a:r>
              <a:rPr lang="en-US" sz="3200" dirty="0" smtClean="0"/>
              <a:t> to remember details of conversation or events from the </a:t>
            </a:r>
            <a:r>
              <a:rPr lang="en-US" sz="3200" b="1" dirty="0" smtClean="0"/>
              <a:t>past</a:t>
            </a:r>
          </a:p>
          <a:p>
            <a:r>
              <a:rPr lang="en-US" sz="3200" dirty="0" smtClean="0"/>
              <a:t>Unable </a:t>
            </a:r>
            <a:r>
              <a:rPr lang="en-US" sz="3200" dirty="0"/>
              <a:t>to remember names of </a:t>
            </a:r>
            <a:r>
              <a:rPr lang="en-US" sz="3200" b="1" dirty="0"/>
              <a:t>acquaintances</a:t>
            </a:r>
          </a:p>
          <a:p>
            <a:r>
              <a:rPr lang="en-US" sz="3200" dirty="0"/>
              <a:t>Forget things and events </a:t>
            </a:r>
            <a:r>
              <a:rPr lang="en-US" sz="3200" b="1" dirty="0"/>
              <a:t>occasionally</a:t>
            </a:r>
          </a:p>
          <a:p>
            <a:r>
              <a:rPr lang="en-US" sz="3200" dirty="0"/>
              <a:t>Difficulty finding words </a:t>
            </a:r>
            <a:r>
              <a:rPr lang="en-US" sz="3200" b="1" dirty="0"/>
              <a:t>occasionally</a:t>
            </a:r>
          </a:p>
          <a:p>
            <a:r>
              <a:rPr lang="en-US" sz="3200" dirty="0" smtClean="0"/>
              <a:t>They worry </a:t>
            </a:r>
            <a:r>
              <a:rPr lang="en-US" sz="3200" dirty="0"/>
              <a:t>about </a:t>
            </a:r>
            <a:r>
              <a:rPr lang="en-US" sz="3200" dirty="0" smtClean="0"/>
              <a:t>their own memory</a:t>
            </a:r>
            <a:r>
              <a:rPr lang="en-US" sz="3200" dirty="0"/>
              <a:t>, but </a:t>
            </a:r>
            <a:r>
              <a:rPr lang="en-US" sz="3200" b="1" dirty="0"/>
              <a:t>relatives do not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420378" y="2527530"/>
            <a:ext cx="4789186" cy="405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cs-CZ" sz="3600" b="1" dirty="0" err="1" smtClean="0"/>
              <a:t>Seniors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with</a:t>
            </a:r>
            <a:r>
              <a:rPr lang="cs-CZ" sz="3600" b="1" dirty="0" smtClean="0"/>
              <a:t> </a:t>
            </a:r>
            <a:r>
              <a:rPr lang="cs-CZ" sz="3600" b="1" dirty="0"/>
              <a:t>d</a:t>
            </a:r>
            <a:r>
              <a:rPr lang="en-US" sz="3600" b="1" dirty="0" err="1" smtClean="0"/>
              <a:t>ementia</a:t>
            </a:r>
            <a:endParaRPr lang="cs-CZ" sz="3600" b="1" dirty="0" smtClean="0"/>
          </a:p>
          <a:p>
            <a:pPr marL="0" indent="0" algn="ctr">
              <a:buFont typeface="Wingdings 3" charset="2"/>
              <a:buNone/>
            </a:pPr>
            <a:endParaRPr lang="en-US" sz="3600" b="1" dirty="0" smtClean="0"/>
          </a:p>
          <a:p>
            <a:r>
              <a:rPr lang="en-US" sz="3200" dirty="0" smtClean="0"/>
              <a:t>Unable to remember from a </a:t>
            </a:r>
            <a:r>
              <a:rPr lang="en-US" sz="3200" b="1" dirty="0" smtClean="0"/>
              <a:t>few minutes </a:t>
            </a:r>
            <a:r>
              <a:rPr lang="en-US" sz="3200" dirty="0" smtClean="0"/>
              <a:t>before</a:t>
            </a:r>
          </a:p>
          <a:p>
            <a:r>
              <a:rPr lang="en-US" sz="3200" dirty="0" smtClean="0"/>
              <a:t>Unable to remember names of </a:t>
            </a:r>
            <a:r>
              <a:rPr lang="en-US" sz="3200" b="1" dirty="0" smtClean="0"/>
              <a:t>family members</a:t>
            </a:r>
          </a:p>
          <a:p>
            <a:r>
              <a:rPr lang="en-US" sz="3200" dirty="0" smtClean="0"/>
              <a:t>Forget things and events </a:t>
            </a:r>
            <a:r>
              <a:rPr lang="en-US" sz="3200" b="1" dirty="0" smtClean="0"/>
              <a:t>frequently</a:t>
            </a:r>
          </a:p>
          <a:p>
            <a:r>
              <a:rPr lang="en-US" sz="3200" dirty="0" smtClean="0"/>
              <a:t>Difficulty finding words </a:t>
            </a:r>
            <a:r>
              <a:rPr lang="en-US" sz="3200" b="1" dirty="0" smtClean="0"/>
              <a:t>often</a:t>
            </a:r>
            <a:r>
              <a:rPr lang="en-US" sz="3200" dirty="0" smtClean="0"/>
              <a:t>, use many </a:t>
            </a:r>
            <a:r>
              <a:rPr lang="en-US" sz="3200" b="1" dirty="0" smtClean="0"/>
              <a:t>wrong </a:t>
            </a:r>
            <a:r>
              <a:rPr lang="en-US" sz="3200" dirty="0" smtClean="0"/>
              <a:t>words</a:t>
            </a:r>
          </a:p>
          <a:p>
            <a:r>
              <a:rPr lang="en-US" sz="3200" dirty="0" smtClean="0"/>
              <a:t>They do not worry about their own memory, but </a:t>
            </a:r>
            <a:r>
              <a:rPr lang="en-US" sz="3200" b="1" dirty="0" smtClean="0"/>
              <a:t>relatives DO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372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Benefits of </a:t>
            </a:r>
            <a:r>
              <a:rPr lang="en-US" dirty="0" smtClean="0"/>
              <a:t>G</a:t>
            </a:r>
            <a:r>
              <a:rPr lang="cs-CZ" dirty="0" smtClean="0"/>
              <a:t>roup </a:t>
            </a:r>
            <a:r>
              <a:rPr lang="en-US" dirty="0" smtClean="0"/>
              <a:t>M</a:t>
            </a:r>
            <a:r>
              <a:rPr lang="cs-CZ" dirty="0" smtClean="0"/>
              <a:t>emory </a:t>
            </a:r>
            <a:r>
              <a:rPr lang="en-US" dirty="0" smtClean="0"/>
              <a:t>T</a:t>
            </a:r>
            <a:r>
              <a:rPr lang="cs-CZ" dirty="0" smtClean="0"/>
              <a:t>raining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459" y="2603499"/>
            <a:ext cx="10882647" cy="3925637"/>
          </a:xfrm>
        </p:spPr>
        <p:txBody>
          <a:bodyPr numCol="2">
            <a:noAutofit/>
          </a:bodyPr>
          <a:lstStyle/>
          <a:p>
            <a:r>
              <a:rPr lang="en-US" sz="2800" dirty="0" smtClean="0"/>
              <a:t>Support from </a:t>
            </a:r>
            <a:r>
              <a:rPr lang="en-US" sz="2800" dirty="0"/>
              <a:t>a social network</a:t>
            </a:r>
          </a:p>
          <a:p>
            <a:r>
              <a:rPr lang="en-US" sz="2800" dirty="0" smtClean="0"/>
              <a:t>Sharing common </a:t>
            </a:r>
            <a:r>
              <a:rPr lang="en-US" sz="2800" dirty="0"/>
              <a:t>interests</a:t>
            </a:r>
          </a:p>
          <a:p>
            <a:r>
              <a:rPr lang="en-US" sz="2800" dirty="0" smtClean="0"/>
              <a:t>Making friends</a:t>
            </a:r>
            <a:r>
              <a:rPr lang="en-US" sz="2800" dirty="0"/>
              <a:t>, having fun</a:t>
            </a:r>
          </a:p>
          <a:p>
            <a:r>
              <a:rPr lang="en-US" sz="2800" dirty="0" smtClean="0"/>
              <a:t>Increased self-confidence</a:t>
            </a:r>
            <a:endParaRPr lang="cs-CZ" sz="2800" dirty="0" smtClean="0"/>
          </a:p>
          <a:p>
            <a:r>
              <a:rPr lang="en-US" sz="2800" dirty="0" smtClean="0"/>
              <a:t>More participation </a:t>
            </a:r>
            <a:r>
              <a:rPr lang="cs-CZ" sz="2800" dirty="0" smtClean="0"/>
              <a:t>in </a:t>
            </a:r>
            <a:br>
              <a:rPr lang="cs-CZ" sz="2800" dirty="0" smtClean="0"/>
            </a:br>
            <a:r>
              <a:rPr lang="cs-CZ" sz="2800" dirty="0" err="1" smtClean="0"/>
              <a:t>group</a:t>
            </a:r>
            <a:r>
              <a:rPr lang="cs-CZ" sz="2800" dirty="0" smtClean="0"/>
              <a:t> </a:t>
            </a:r>
            <a:r>
              <a:rPr lang="cs-CZ" sz="2800" dirty="0" err="1" smtClean="0"/>
              <a:t>discussion</a:t>
            </a:r>
            <a:endParaRPr lang="cs-CZ" sz="2800" dirty="0" smtClean="0"/>
          </a:p>
          <a:p>
            <a:r>
              <a:rPr lang="en-US" sz="2800" dirty="0" smtClean="0"/>
              <a:t>Feel support </a:t>
            </a:r>
            <a:r>
              <a:rPr lang="en-US" sz="2800" dirty="0"/>
              <a:t>from a </a:t>
            </a:r>
            <a:r>
              <a:rPr lang="en-US" sz="2800" dirty="0" smtClean="0"/>
              <a:t>lecturer</a:t>
            </a:r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874" y="3686007"/>
            <a:ext cx="4232221" cy="23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73902" cy="706964"/>
          </a:xfrm>
        </p:spPr>
        <p:txBody>
          <a:bodyPr/>
          <a:lstStyle/>
          <a:p>
            <a:r>
              <a:rPr lang="en-US" dirty="0" smtClean="0"/>
              <a:t>When you train memory with the elderly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9701" y="2603499"/>
            <a:ext cx="10831133" cy="3835937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smtClean="0"/>
              <a:t>Respect </a:t>
            </a:r>
            <a:r>
              <a:rPr lang="en-US" sz="2800" b="1" dirty="0"/>
              <a:t>their </a:t>
            </a:r>
            <a:r>
              <a:rPr lang="en-US" sz="2800" b="1" dirty="0" smtClean="0"/>
              <a:t>dignity</a:t>
            </a:r>
            <a:r>
              <a:rPr lang="cs-CZ" sz="2800" dirty="0"/>
              <a:t>.</a:t>
            </a:r>
            <a:r>
              <a:rPr lang="en-US" sz="2800" dirty="0" smtClean="0"/>
              <a:t> They </a:t>
            </a:r>
            <a:r>
              <a:rPr lang="en-US" sz="2800" dirty="0"/>
              <a:t>may be old but they can be experts in some areas. </a:t>
            </a:r>
            <a:endParaRPr lang="cs-CZ" sz="2800" dirty="0" smtClean="0"/>
          </a:p>
          <a:p>
            <a:pPr lvl="0"/>
            <a:r>
              <a:rPr lang="en-US" sz="2800" dirty="0"/>
              <a:t>Involve their </a:t>
            </a:r>
            <a:r>
              <a:rPr lang="en-US" sz="2800" b="1" dirty="0"/>
              <a:t>life experiences </a:t>
            </a:r>
            <a:r>
              <a:rPr lang="en-US" sz="2800" dirty="0"/>
              <a:t>in your lesson.</a:t>
            </a:r>
          </a:p>
          <a:p>
            <a:pPr lvl="0"/>
            <a:r>
              <a:rPr lang="en-US" sz="2800" b="1" dirty="0"/>
              <a:t>Avoid embarrassing </a:t>
            </a:r>
            <a:r>
              <a:rPr lang="en-US" sz="2800" dirty="0"/>
              <a:t>situations.</a:t>
            </a:r>
          </a:p>
          <a:p>
            <a:pPr lvl="0"/>
            <a:r>
              <a:rPr lang="en-US" sz="2800" b="1" dirty="0"/>
              <a:t>Appreciate</a:t>
            </a:r>
            <a:r>
              <a:rPr lang="en-US" sz="2800" dirty="0"/>
              <a:t> every little success.</a:t>
            </a:r>
          </a:p>
          <a:p>
            <a:pPr lvl="0"/>
            <a:r>
              <a:rPr lang="en-US" sz="2800" dirty="0"/>
              <a:t>Realize and accept that they need </a:t>
            </a:r>
            <a:r>
              <a:rPr lang="en-US" sz="2800" b="1" dirty="0"/>
              <a:t>more time </a:t>
            </a:r>
            <a:r>
              <a:rPr lang="en-US" sz="2800" dirty="0"/>
              <a:t>to think about the problem.</a:t>
            </a:r>
          </a:p>
          <a:p>
            <a:pPr lvl="0"/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098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150355" cy="706964"/>
          </a:xfrm>
        </p:spPr>
        <p:txBody>
          <a:bodyPr/>
          <a:lstStyle/>
          <a:p>
            <a:r>
              <a:rPr lang="cs-CZ" dirty="0"/>
              <a:t>When you train memory with the elderly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968" y="2406317"/>
            <a:ext cx="11630527" cy="4023636"/>
          </a:xfrm>
        </p:spPr>
        <p:txBody>
          <a:bodyPr>
            <a:noAutofit/>
          </a:bodyPr>
          <a:lstStyle/>
          <a:p>
            <a:r>
              <a:rPr lang="en-US" sz="2800" dirty="0" smtClean="0"/>
              <a:t>Expect </a:t>
            </a:r>
            <a:r>
              <a:rPr lang="en-US" sz="2800" dirty="0"/>
              <a:t>some </a:t>
            </a:r>
            <a:r>
              <a:rPr lang="en-US" sz="2800" b="1" dirty="0"/>
              <a:t>sensory difficulties </a:t>
            </a:r>
            <a:r>
              <a:rPr lang="en-US" sz="2800" dirty="0"/>
              <a:t>and adjust (bigger letters, good acoustics, well-lit room, etc.).</a:t>
            </a:r>
            <a:endParaRPr lang="cs-CZ" sz="2800" dirty="0"/>
          </a:p>
          <a:p>
            <a:r>
              <a:rPr lang="en-US" sz="2800" dirty="0" smtClean="0"/>
              <a:t>Make </a:t>
            </a:r>
            <a:r>
              <a:rPr lang="en-US" sz="2800" dirty="0"/>
              <a:t>your memory training </a:t>
            </a:r>
            <a:r>
              <a:rPr lang="en-US" sz="2800" b="1" dirty="0"/>
              <a:t>colorful,</a:t>
            </a:r>
            <a:r>
              <a:rPr lang="en-US" sz="2800" dirty="0"/>
              <a:t> train different parts of </a:t>
            </a:r>
            <a:r>
              <a:rPr lang="en-US" sz="2800" dirty="0" smtClean="0"/>
              <a:t>memory.</a:t>
            </a:r>
            <a:endParaRPr lang="cs-CZ" sz="2800" dirty="0"/>
          </a:p>
          <a:p>
            <a:r>
              <a:rPr lang="cs-CZ" sz="2800" dirty="0" smtClean="0"/>
              <a:t>Make </a:t>
            </a:r>
            <a:r>
              <a:rPr lang="en-US" sz="2800" dirty="0" smtClean="0"/>
              <a:t>it</a:t>
            </a:r>
            <a:r>
              <a:rPr lang="cs-CZ" sz="2800" dirty="0" smtClean="0"/>
              <a:t> </a:t>
            </a:r>
            <a:r>
              <a:rPr lang="cs-CZ" sz="2800" b="1" dirty="0" smtClean="0"/>
              <a:t>not </a:t>
            </a:r>
            <a:r>
              <a:rPr lang="cs-CZ" sz="2800" b="1" dirty="0"/>
              <a:t>too easy </a:t>
            </a:r>
            <a:r>
              <a:rPr lang="cs-CZ" sz="2800" dirty="0"/>
              <a:t>and not </a:t>
            </a:r>
            <a:r>
              <a:rPr lang="cs-CZ" sz="2800" b="1" dirty="0"/>
              <a:t>too difficult. </a:t>
            </a:r>
            <a:endParaRPr lang="cs-CZ" sz="2800" b="1" dirty="0" smtClean="0"/>
          </a:p>
          <a:p>
            <a:pPr lvl="0"/>
            <a:r>
              <a:rPr lang="en-US" sz="2800" b="1" dirty="0" smtClean="0"/>
              <a:t>Pay attention </a:t>
            </a:r>
            <a:r>
              <a:rPr lang="cs-CZ" sz="2800" dirty="0" smtClean="0"/>
              <a:t>to </a:t>
            </a:r>
            <a:r>
              <a:rPr lang="en-US" sz="2800" dirty="0" smtClean="0"/>
              <a:t>all of the group members</a:t>
            </a:r>
            <a:r>
              <a:rPr lang="cs-CZ" sz="2800" dirty="0" smtClean="0"/>
              <a:t>, not only the „active“ ones.</a:t>
            </a:r>
            <a:endParaRPr lang="cs-CZ" sz="2800" dirty="0"/>
          </a:p>
          <a:p>
            <a:pPr lvl="0"/>
            <a:r>
              <a:rPr lang="en-US" sz="2800" b="1" dirty="0"/>
              <a:t>Be friendly, be kind, be </a:t>
            </a:r>
            <a:r>
              <a:rPr lang="en-US" sz="2800" b="1" dirty="0" smtClean="0"/>
              <a:t>creative</a:t>
            </a:r>
            <a:r>
              <a:rPr lang="cs-CZ" sz="2800" b="1" dirty="0" smtClean="0"/>
              <a:t> </a:t>
            </a:r>
            <a:r>
              <a:rPr lang="en-US" sz="2800" b="1" dirty="0" smtClean="0"/>
              <a:t>but </a:t>
            </a:r>
            <a:r>
              <a:rPr lang="en-US" sz="2800" b="1" dirty="0"/>
              <a:t>mainly </a:t>
            </a:r>
            <a:r>
              <a:rPr lang="en-US" sz="2800" b="1" dirty="0" smtClean="0"/>
              <a:t>be </a:t>
            </a:r>
            <a:r>
              <a:rPr lang="en-US" sz="2800" b="1" dirty="0"/>
              <a:t>yourself</a:t>
            </a:r>
            <a:r>
              <a:rPr lang="en-US" sz="2800" b="1" dirty="0" smtClean="0"/>
              <a:t>.</a:t>
            </a:r>
            <a:r>
              <a:rPr lang="en-US" sz="2800" b="1" dirty="0"/>
              <a:t> </a:t>
            </a:r>
            <a:endParaRPr lang="cs-CZ" sz="2800" b="1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76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5" y="2430379"/>
            <a:ext cx="9529088" cy="3970421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How </a:t>
            </a:r>
            <a:r>
              <a:rPr lang="en-US" sz="2800" dirty="0" smtClean="0"/>
              <a:t>does the </a:t>
            </a:r>
            <a:r>
              <a:rPr lang="en-US" sz="2800" dirty="0"/>
              <a:t>memory </a:t>
            </a:r>
            <a:r>
              <a:rPr lang="en-US" sz="2800" dirty="0" smtClean="0"/>
              <a:t>work?  </a:t>
            </a:r>
            <a:endParaRPr lang="sk-SK" sz="2800" dirty="0"/>
          </a:p>
          <a:p>
            <a:pPr lvl="0"/>
            <a:r>
              <a:rPr lang="en-US" sz="2800" dirty="0"/>
              <a:t>Which </a:t>
            </a:r>
            <a:r>
              <a:rPr lang="en-US" sz="2800" dirty="0" smtClean="0"/>
              <a:t>brain </a:t>
            </a:r>
            <a:r>
              <a:rPr lang="en-US" sz="2800" dirty="0"/>
              <a:t>abilities are important for a “good memory”?</a:t>
            </a:r>
            <a:endParaRPr lang="sk-SK" sz="2800" dirty="0"/>
          </a:p>
          <a:p>
            <a:pPr lvl="0"/>
            <a:r>
              <a:rPr lang="en-US" sz="2800" dirty="0"/>
              <a:t>Are all the memory difficulties in old age related to dementia?</a:t>
            </a:r>
            <a:endParaRPr lang="sk-SK" sz="2800" dirty="0"/>
          </a:p>
          <a:p>
            <a:pPr lvl="0"/>
            <a:r>
              <a:rPr lang="en-US" sz="2800" dirty="0"/>
              <a:t>How can the elderly train their memory every day?</a:t>
            </a:r>
            <a:endParaRPr lang="sk-SK" sz="2800" dirty="0"/>
          </a:p>
          <a:p>
            <a:r>
              <a:rPr lang="en-US" sz="2800" dirty="0"/>
              <a:t>What is the benefit of group memory </a:t>
            </a:r>
            <a:r>
              <a:rPr lang="en-US" sz="2800" dirty="0" smtClean="0"/>
              <a:t>training?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38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702" y="973668"/>
            <a:ext cx="9200644" cy="706964"/>
          </a:xfrm>
        </p:spPr>
        <p:txBody>
          <a:bodyPr/>
          <a:lstStyle/>
          <a:p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tips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d</a:t>
            </a:r>
            <a:r>
              <a:rPr lang="en-US" dirty="0" err="1" smtClean="0"/>
              <a:t>aily</a:t>
            </a:r>
            <a:r>
              <a:rPr lang="en-US" dirty="0" smtClean="0"/>
              <a:t> </a:t>
            </a:r>
            <a:r>
              <a:rPr lang="cs-CZ" dirty="0"/>
              <a:t>m</a:t>
            </a:r>
            <a:r>
              <a:rPr lang="en-US" dirty="0" err="1" smtClean="0"/>
              <a:t>emory</a:t>
            </a:r>
            <a:r>
              <a:rPr lang="en-US" dirty="0" smtClean="0"/>
              <a:t> </a:t>
            </a:r>
            <a:r>
              <a:rPr lang="cs-CZ" dirty="0"/>
              <a:t>t</a:t>
            </a:r>
            <a:r>
              <a:rPr lang="en-US" dirty="0" smtClean="0"/>
              <a:t>raining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8124" y="2636750"/>
            <a:ext cx="11147883" cy="3951847"/>
          </a:xfrm>
        </p:spPr>
        <p:txBody>
          <a:bodyPr>
            <a:normAutofit/>
          </a:bodyPr>
          <a:lstStyle/>
          <a:p>
            <a:pPr lvl="0"/>
            <a:r>
              <a:rPr lang="cs-CZ" sz="2800" b="1" dirty="0" smtClean="0"/>
              <a:t>U</a:t>
            </a:r>
            <a:r>
              <a:rPr lang="en-US" sz="2800" b="1" dirty="0" smtClean="0"/>
              <a:t>se your </a:t>
            </a:r>
            <a:r>
              <a:rPr lang="cs-CZ" sz="2800" b="1" dirty="0"/>
              <a:t> </a:t>
            </a:r>
            <a:r>
              <a:rPr lang="cs-CZ" sz="2800" b="1" dirty="0" smtClean="0"/>
              <a:t>„</a:t>
            </a:r>
            <a:r>
              <a:rPr lang="en-US" sz="2800" b="1" dirty="0" smtClean="0"/>
              <a:t>weaker</a:t>
            </a:r>
            <a:r>
              <a:rPr lang="cs-CZ" sz="2800" b="1" dirty="0" smtClean="0"/>
              <a:t>“</a:t>
            </a:r>
            <a:r>
              <a:rPr lang="en-US" sz="2800" b="1" dirty="0" smtClean="0"/>
              <a:t> hand</a:t>
            </a:r>
            <a:r>
              <a:rPr lang="en-US" sz="2800" dirty="0" smtClean="0"/>
              <a:t> for </a:t>
            </a:r>
            <a:r>
              <a:rPr lang="cs-CZ" sz="2800" dirty="0" smtClean="0"/>
              <a:t> </a:t>
            </a:r>
            <a:r>
              <a:rPr lang="en-US" sz="2800" dirty="0" smtClean="0"/>
              <a:t>unlocking the door</a:t>
            </a:r>
            <a:r>
              <a:rPr lang="cs-CZ" sz="2800" dirty="0"/>
              <a:t> </a:t>
            </a:r>
            <a:r>
              <a:rPr lang="cs-CZ" sz="2800" dirty="0" smtClean="0"/>
              <a:t>etc.</a:t>
            </a:r>
            <a:r>
              <a:rPr lang="en-US" sz="2800" dirty="0" smtClean="0"/>
              <a:t> mixing dough, typing, brushing teeth, drawing, writing </a:t>
            </a:r>
            <a:endParaRPr lang="cs-CZ" sz="2800" dirty="0" smtClean="0"/>
          </a:p>
          <a:p>
            <a:pPr lvl="0"/>
            <a:r>
              <a:rPr lang="en-US" sz="2800" dirty="0" smtClean="0"/>
              <a:t>Look at </a:t>
            </a:r>
            <a:r>
              <a:rPr lang="en-US" sz="2800" dirty="0"/>
              <a:t>familiar places in a new way, like a tourist. </a:t>
            </a:r>
            <a:r>
              <a:rPr lang="en-US" sz="2800" b="1" dirty="0"/>
              <a:t>Pay attention </a:t>
            </a:r>
            <a:r>
              <a:rPr lang="en-US" sz="2800" dirty="0"/>
              <a:t>to the individual buildings, bushes, trees</a:t>
            </a:r>
            <a:r>
              <a:rPr lang="en-US" sz="2800" dirty="0" smtClean="0"/>
              <a:t>.</a:t>
            </a:r>
            <a:endParaRPr lang="cs-CZ" sz="2800" dirty="0" smtClean="0"/>
          </a:p>
          <a:p>
            <a:pPr lvl="0"/>
            <a:r>
              <a:rPr lang="en-US" sz="2800" b="1" dirty="0"/>
              <a:t>Support your sensory memory</a:t>
            </a:r>
            <a:r>
              <a:rPr lang="en-US" sz="2800" dirty="0"/>
              <a:t>. Pay attention how you feel things when you touch them, how they smell, loo</a:t>
            </a:r>
            <a:r>
              <a:rPr lang="cs-CZ" sz="2800" dirty="0"/>
              <a:t>k.</a:t>
            </a:r>
          </a:p>
          <a:p>
            <a:endParaRPr lang="cs-CZ" sz="2800" dirty="0"/>
          </a:p>
          <a:p>
            <a:pPr lvl="0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660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Daily </a:t>
            </a:r>
            <a:r>
              <a:rPr lang="en-US" dirty="0" smtClean="0"/>
              <a:t>M</a:t>
            </a:r>
            <a:r>
              <a:rPr lang="cs-CZ" dirty="0" smtClean="0"/>
              <a:t>emory </a:t>
            </a:r>
            <a:r>
              <a:rPr lang="en-US" dirty="0" smtClean="0"/>
              <a:t>T</a:t>
            </a:r>
            <a:r>
              <a:rPr lang="cs-CZ" dirty="0" smtClean="0"/>
              <a:t>raining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829" y="2586875"/>
            <a:ext cx="10997739" cy="341630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/>
              <a:t>Read actively</a:t>
            </a:r>
            <a:r>
              <a:rPr lang="cs-CZ" sz="2800" b="1" dirty="0"/>
              <a:t> </a:t>
            </a:r>
            <a:r>
              <a:rPr lang="en-US" sz="2800" dirty="0"/>
              <a:t>with understanding. </a:t>
            </a:r>
            <a:r>
              <a:rPr lang="en-US" sz="2800" dirty="0" smtClean="0"/>
              <a:t>Tell your friends about the stories</a:t>
            </a:r>
            <a:r>
              <a:rPr lang="cs-CZ" sz="2800" dirty="0" smtClean="0"/>
              <a:t>.</a:t>
            </a:r>
            <a:endParaRPr lang="cs-CZ" sz="2800" dirty="0"/>
          </a:p>
          <a:p>
            <a:r>
              <a:rPr lang="cs-CZ" sz="2800" b="1" dirty="0" smtClean="0"/>
              <a:t>Include </a:t>
            </a:r>
            <a:r>
              <a:rPr lang="cs-CZ" sz="2800" b="1" dirty="0"/>
              <a:t>mnemonics </a:t>
            </a:r>
            <a:r>
              <a:rPr lang="cs-CZ" sz="2800" dirty="0"/>
              <a:t> </a:t>
            </a:r>
            <a:r>
              <a:rPr lang="en-US" sz="2800" dirty="0" smtClean="0"/>
              <a:t>in </a:t>
            </a:r>
            <a:r>
              <a:rPr lang="cs-CZ" sz="2800" dirty="0" smtClean="0"/>
              <a:t>your </a:t>
            </a:r>
            <a:r>
              <a:rPr lang="cs-CZ" sz="2800" dirty="0"/>
              <a:t>daily life </a:t>
            </a:r>
            <a:r>
              <a:rPr lang="cs-CZ" sz="2800" dirty="0" smtClean="0"/>
              <a:t>(</a:t>
            </a:r>
            <a:r>
              <a:rPr lang="cs-CZ" sz="2800" i="1" dirty="0" smtClean="0"/>
              <a:t>e.g. </a:t>
            </a:r>
            <a:r>
              <a:rPr lang="en-US" sz="2800" dirty="0" smtClean="0"/>
              <a:t>try to remember the </a:t>
            </a:r>
            <a:r>
              <a:rPr lang="cs-CZ" sz="2800" dirty="0" smtClean="0"/>
              <a:t>shopping list)</a:t>
            </a:r>
            <a:endParaRPr lang="cs-CZ" sz="2800" dirty="0"/>
          </a:p>
          <a:p>
            <a:pPr lvl="0"/>
            <a:r>
              <a:rPr lang="en-US" sz="2800" b="1" dirty="0" smtClean="0"/>
              <a:t>Make </a:t>
            </a:r>
            <a:r>
              <a:rPr lang="en-US" sz="2800" b="1" dirty="0"/>
              <a:t>your daily plans</a:t>
            </a:r>
            <a:r>
              <a:rPr lang="en-US" sz="2800" dirty="0"/>
              <a:t>. Be happy with each step</a:t>
            </a:r>
            <a:r>
              <a:rPr lang="en-US" sz="2800" dirty="0" smtClean="0"/>
              <a:t>.</a:t>
            </a:r>
            <a:endParaRPr lang="cs-CZ" sz="28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341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 </a:t>
            </a:r>
            <a:r>
              <a:rPr lang="en-US" dirty="0" smtClean="0"/>
              <a:t>what is very important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Focus more on the positive </a:t>
            </a:r>
            <a:r>
              <a:rPr lang="en-US" sz="3200" b="1" dirty="0" smtClean="0"/>
              <a:t>things</a:t>
            </a:r>
            <a:r>
              <a:rPr lang="cs-CZ" sz="3200" b="1" dirty="0" smtClean="0"/>
              <a:t>.</a:t>
            </a:r>
            <a:r>
              <a:rPr lang="en-US" sz="3200" b="1" dirty="0" smtClean="0"/>
              <a:t> </a:t>
            </a:r>
            <a:r>
              <a:rPr lang="cs-CZ" sz="3200" b="1" dirty="0" smtClean="0"/>
              <a:t>T</a:t>
            </a:r>
            <a:r>
              <a:rPr lang="en-US" sz="3200" b="1" dirty="0" smtClean="0"/>
              <a:t>here </a:t>
            </a:r>
            <a:r>
              <a:rPr lang="en-US" sz="3200" b="1" dirty="0"/>
              <a:t>are always some things in your life you can be grateful for.</a:t>
            </a:r>
            <a:endParaRPr lang="cs-CZ" sz="3200" b="1" dirty="0"/>
          </a:p>
          <a:p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3" y="4020715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belong</a:t>
            </a:r>
            <a:r>
              <a:rPr lang="cs-CZ" dirty="0" smtClean="0"/>
              <a:t> to…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?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09600" y="2603500"/>
            <a:ext cx="9371013" cy="3416300"/>
          </a:xfrm>
        </p:spPr>
        <p:txBody>
          <a:bodyPr/>
          <a:lstStyle/>
          <a:p>
            <a:pPr>
              <a:buNone/>
            </a:pPr>
            <a:endParaRPr lang="cs-CZ" dirty="0" smtClean="0"/>
          </a:p>
          <a:p>
            <a:r>
              <a:rPr lang="en-US" sz="2800" dirty="0" smtClean="0"/>
              <a:t>An example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en-US" sz="2800" dirty="0" smtClean="0"/>
              <a:t>of how to support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en-US" sz="2800" dirty="0" smtClean="0"/>
              <a:t>s</a:t>
            </a:r>
            <a:r>
              <a:rPr lang="cs-CZ" sz="2800" dirty="0" smtClean="0"/>
              <a:t>é</a:t>
            </a:r>
            <a:r>
              <a:rPr lang="en-US" sz="2800" dirty="0" smtClean="0"/>
              <a:t>mantic memory</a:t>
            </a:r>
            <a:endParaRPr lang="cs-CZ" sz="2800" dirty="0"/>
          </a:p>
        </p:txBody>
      </p:sp>
      <p:pic>
        <p:nvPicPr>
          <p:cNvPr id="6" name="Picture 2" descr="C:\Users\TFJCU\Dropbox\ERASMUS a ANGLICTINA\Worksheets\Co nepatří.. list do prezenta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222" y="1851596"/>
            <a:ext cx="6697195" cy="4797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doesn</a:t>
            </a:r>
            <a:r>
              <a:rPr lang="cs-CZ" dirty="0" smtClean="0"/>
              <a:t>´t </a:t>
            </a:r>
            <a:r>
              <a:rPr lang="cs-CZ" dirty="0" err="1" smtClean="0"/>
              <a:t>belong</a:t>
            </a:r>
            <a:r>
              <a:rPr lang="cs-CZ" dirty="0" smtClean="0"/>
              <a:t> to…a </a:t>
            </a:r>
            <a:r>
              <a:rPr lang="cs-CZ" dirty="0" err="1" smtClean="0"/>
              <a:t>key</a:t>
            </a:r>
            <a:endParaRPr lang="cs-CZ" dirty="0"/>
          </a:p>
        </p:txBody>
      </p:sp>
      <p:pic>
        <p:nvPicPr>
          <p:cNvPr id="3074" name="Picture 2" descr="C:\Users\TFJCU\Dropbox\ERASMUS a ANGLICTINA\Worksheets\Co nepatří ... řešení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3347" y="2396878"/>
            <a:ext cx="11245515" cy="38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Concentration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0842" y="2539332"/>
            <a:ext cx="9659771" cy="3416300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artist</a:t>
            </a:r>
            <a:r>
              <a:rPr lang="cs-CZ" sz="2800" dirty="0" smtClean="0"/>
              <a:t> </a:t>
            </a:r>
            <a:r>
              <a:rPr lang="cs-CZ" sz="2800" dirty="0" err="1" smtClean="0"/>
              <a:t>made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first</a:t>
            </a:r>
            <a:r>
              <a:rPr lang="cs-CZ" sz="2800" dirty="0" smtClean="0"/>
              <a:t> </a:t>
            </a:r>
            <a:r>
              <a:rPr lang="cs-CZ" sz="2800" dirty="0" err="1" smtClean="0"/>
              <a:t>picture</a:t>
            </a:r>
            <a:r>
              <a:rPr lang="cs-CZ" sz="2800" dirty="0" smtClean="0"/>
              <a:t>. </a:t>
            </a:r>
            <a:br>
              <a:rPr lang="cs-CZ" sz="2800" dirty="0" smtClean="0"/>
            </a:br>
            <a:r>
              <a:rPr lang="cs-CZ" sz="2800" dirty="0" err="1" smtClean="0"/>
              <a:t>Then</a:t>
            </a:r>
            <a:r>
              <a:rPr lang="cs-CZ" sz="2800" dirty="0" smtClean="0"/>
              <a:t> he </a:t>
            </a:r>
            <a:r>
              <a:rPr lang="cs-CZ" sz="2800" dirty="0" err="1" smtClean="0"/>
              <a:t>tried</a:t>
            </a:r>
            <a:r>
              <a:rPr lang="cs-CZ" sz="2800" dirty="0" smtClean="0"/>
              <a:t> to </a:t>
            </a:r>
            <a:r>
              <a:rPr lang="cs-CZ" sz="2800" dirty="0" err="1" smtClean="0"/>
              <a:t>make</a:t>
            </a:r>
            <a:r>
              <a:rPr lang="cs-CZ" sz="2800" dirty="0" smtClean="0"/>
              <a:t> </a:t>
            </a:r>
            <a:r>
              <a:rPr lang="cs-CZ" sz="2800" dirty="0" err="1" smtClean="0"/>
              <a:t>copies</a:t>
            </a:r>
            <a:r>
              <a:rPr lang="cs-CZ" sz="2800" dirty="0" smtClean="0"/>
              <a:t>.</a:t>
            </a:r>
          </a:p>
          <a:p>
            <a:r>
              <a:rPr lang="cs-CZ" sz="2800" dirty="0" smtClean="0"/>
              <a:t>He </a:t>
            </a:r>
            <a:r>
              <a:rPr lang="cs-CZ" sz="2800" dirty="0" err="1" smtClean="0"/>
              <a:t>was</a:t>
            </a:r>
            <a:r>
              <a:rPr lang="cs-CZ" sz="2800" dirty="0" smtClean="0"/>
              <a:t> not </a:t>
            </a:r>
            <a:r>
              <a:rPr lang="cs-CZ" sz="2800" dirty="0" err="1" smtClean="0"/>
              <a:t>succesful</a:t>
            </a:r>
            <a:r>
              <a:rPr lang="cs-CZ" sz="2800" dirty="0" smtClean="0"/>
              <a:t>. </a:t>
            </a:r>
            <a:br>
              <a:rPr lang="cs-CZ" sz="2800" dirty="0" smtClean="0"/>
            </a:br>
            <a:r>
              <a:rPr lang="cs-CZ" sz="2800" dirty="0" err="1" smtClean="0"/>
              <a:t>Each</a:t>
            </a:r>
            <a:r>
              <a:rPr lang="cs-CZ" sz="2800" dirty="0" smtClean="0"/>
              <a:t> copy (2,3,4) </a:t>
            </a:r>
            <a:r>
              <a:rPr lang="cs-CZ" sz="2800" dirty="0" err="1" smtClean="0"/>
              <a:t>committed</a:t>
            </a:r>
            <a:r>
              <a:rPr lang="cs-CZ" sz="2800" dirty="0" smtClean="0"/>
              <a:t> </a:t>
            </a:r>
            <a:br>
              <a:rPr lang="cs-CZ" sz="2800" dirty="0" smtClean="0"/>
            </a:br>
            <a:r>
              <a:rPr lang="cs-CZ" sz="2800" dirty="0" err="1" smtClean="0"/>
              <a:t>three</a:t>
            </a:r>
            <a:r>
              <a:rPr lang="cs-CZ" sz="2800" dirty="0" smtClean="0"/>
              <a:t> </a:t>
            </a:r>
            <a:r>
              <a:rPr lang="cs-CZ" sz="2800" dirty="0" err="1" smtClean="0"/>
              <a:t>serious</a:t>
            </a:r>
            <a:r>
              <a:rPr lang="cs-CZ" sz="2800" dirty="0" smtClean="0"/>
              <a:t> </a:t>
            </a:r>
            <a:r>
              <a:rPr lang="cs-CZ" sz="2800" dirty="0" err="1" smtClean="0"/>
              <a:t>mistakes</a:t>
            </a:r>
            <a:r>
              <a:rPr lang="cs-CZ" sz="2800" dirty="0" smtClean="0"/>
              <a:t>. </a:t>
            </a:r>
          </a:p>
          <a:p>
            <a:r>
              <a:rPr lang="cs-CZ" sz="2800" dirty="0" err="1" smtClean="0"/>
              <a:t>Discover</a:t>
            </a:r>
            <a:r>
              <a:rPr lang="cs-CZ" sz="2800" dirty="0" smtClean="0"/>
              <a:t> </a:t>
            </a:r>
            <a:r>
              <a:rPr lang="cs-CZ" sz="2800" dirty="0" err="1" smtClean="0"/>
              <a:t>them</a:t>
            </a:r>
            <a:r>
              <a:rPr lang="cs-CZ" sz="2800" dirty="0" smtClean="0"/>
              <a:t>.</a:t>
            </a:r>
          </a:p>
          <a:p>
            <a:endParaRPr lang="cs-CZ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4968" y="368968"/>
            <a:ext cx="5229726" cy="648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0023"/>
          <a:stretch/>
        </p:blipFill>
        <p:spPr>
          <a:xfrm>
            <a:off x="7276616" y="4975275"/>
            <a:ext cx="2067417" cy="1255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07" y="4655321"/>
            <a:ext cx="639907" cy="639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6197" y="5346175"/>
            <a:ext cx="2113173" cy="118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156">
            <a:off x="1440193" y="4583873"/>
            <a:ext cx="1288594" cy="163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32" y="2447011"/>
            <a:ext cx="2906003" cy="2899165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remember?</a:t>
            </a:r>
            <a:r>
              <a:rPr lang="cs-CZ" dirty="0" smtClean="0"/>
              <a:t> (reminiscence)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349">
            <a:off x="8449973" y="2792430"/>
            <a:ext cx="2894776" cy="211801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026">
            <a:off x="737482" y="2260165"/>
            <a:ext cx="1752600" cy="2419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6">
            <a:off x="4463424" y="2234505"/>
            <a:ext cx="3123979" cy="2212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075">
            <a:off x="9403956" y="4585465"/>
            <a:ext cx="2063750" cy="2063750"/>
          </a:xfrm>
          <a:prstGeom prst="ellipse">
            <a:avLst/>
          </a:prstGeom>
          <a:ln>
            <a:solidFill>
              <a:srgbClr val="DA147C"/>
            </a:solidFill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19335" r="6584"/>
          <a:stretch/>
        </p:blipFill>
        <p:spPr>
          <a:xfrm rot="21093437">
            <a:off x="4287245" y="4232270"/>
            <a:ext cx="3082764" cy="222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r="18534"/>
          <a:stretch/>
        </p:blipFill>
        <p:spPr>
          <a:xfrm rot="194793">
            <a:off x="7419895" y="2488620"/>
            <a:ext cx="1385522" cy="219305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372">
            <a:off x="9344033" y="2317281"/>
            <a:ext cx="1646513" cy="1152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0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tips for exercises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220" y="2165684"/>
            <a:ext cx="11389895" cy="4427621"/>
          </a:xfrm>
        </p:spPr>
        <p:txBody>
          <a:bodyPr>
            <a:normAutofit fontScale="92500"/>
          </a:bodyPr>
          <a:lstStyle/>
          <a:p>
            <a:r>
              <a:rPr lang="en-US" sz="2600" b="1" dirty="0" smtClean="0"/>
              <a:t>Concentration</a:t>
            </a:r>
            <a:r>
              <a:rPr lang="en-US" sz="2600" dirty="0"/>
              <a:t>: </a:t>
            </a:r>
            <a:r>
              <a:rPr lang="en-US" sz="2600" dirty="0" smtClean="0"/>
              <a:t>Editor’s reading </a:t>
            </a:r>
            <a:r>
              <a:rPr lang="cs-CZ" sz="2600" dirty="0" smtClean="0"/>
              <a:t>(in one paragraph count </a:t>
            </a:r>
            <a:r>
              <a:rPr lang="cs-CZ" sz="2600" dirty="0" err="1" smtClean="0"/>
              <a:t>all</a:t>
            </a:r>
            <a:r>
              <a:rPr lang="cs-CZ" sz="2600" dirty="0" smtClean="0"/>
              <a:t> </a:t>
            </a:r>
            <a:r>
              <a:rPr lang="cs-CZ" sz="2600" dirty="0" err="1" smtClean="0"/>
              <a:t>letters</a:t>
            </a:r>
            <a:r>
              <a:rPr lang="cs-CZ" sz="2600" dirty="0" smtClean="0"/>
              <a:t> A, TE)</a:t>
            </a:r>
          </a:p>
          <a:p>
            <a:r>
              <a:rPr lang="en-US" sz="2600" b="1" dirty="0" smtClean="0"/>
              <a:t>Association</a:t>
            </a:r>
            <a:r>
              <a:rPr lang="cs-CZ" sz="2600" dirty="0" smtClean="0"/>
              <a:t>: </a:t>
            </a:r>
            <a:r>
              <a:rPr lang="en-US" sz="2600" dirty="0" smtClean="0"/>
              <a:t>What things are yellow</a:t>
            </a:r>
            <a:r>
              <a:rPr lang="en-US" sz="2600" dirty="0"/>
              <a:t>? </a:t>
            </a:r>
            <a:r>
              <a:rPr lang="en-US" sz="2600" dirty="0" smtClean="0"/>
              <a:t>What green </a:t>
            </a:r>
            <a:r>
              <a:rPr lang="cs-CZ" sz="2600" dirty="0" smtClean="0"/>
              <a:t>plants can you eat? </a:t>
            </a:r>
            <a:endParaRPr lang="cs-CZ" sz="2600" dirty="0"/>
          </a:p>
          <a:p>
            <a:r>
              <a:rPr lang="en-US" sz="2600" b="1" dirty="0" smtClean="0"/>
              <a:t>Visualization</a:t>
            </a:r>
            <a:r>
              <a:rPr lang="cs-CZ" sz="2600" b="1" dirty="0" smtClean="0"/>
              <a:t>: </a:t>
            </a:r>
            <a:r>
              <a:rPr lang="en-US" sz="2600" dirty="0" smtClean="0"/>
              <a:t>You are </a:t>
            </a:r>
            <a:r>
              <a:rPr lang="en-US" sz="2600" dirty="0"/>
              <a:t>looking </a:t>
            </a:r>
            <a:r>
              <a:rPr lang="en-US" sz="2600" dirty="0" smtClean="0"/>
              <a:t>up at </a:t>
            </a:r>
            <a:r>
              <a:rPr lang="en-US" sz="2600" dirty="0"/>
              <a:t>the branches full of green leaves. What do you see? </a:t>
            </a:r>
            <a:endParaRPr lang="cs-CZ" sz="2600" dirty="0"/>
          </a:p>
          <a:p>
            <a:r>
              <a:rPr lang="en-US" sz="2600" b="1" dirty="0" smtClean="0"/>
              <a:t>Imagination</a:t>
            </a:r>
            <a:r>
              <a:rPr lang="cs-CZ" sz="2600" b="1" dirty="0" smtClean="0"/>
              <a:t>: </a:t>
            </a:r>
            <a:r>
              <a:rPr lang="en-US" sz="2600" dirty="0" smtClean="0"/>
              <a:t> For </a:t>
            </a:r>
            <a:r>
              <a:rPr lang="en-US" sz="2600" dirty="0"/>
              <a:t>what can you use an empty </a:t>
            </a:r>
            <a:r>
              <a:rPr lang="en-US" sz="2600" dirty="0" smtClean="0"/>
              <a:t>milk bottle or </a:t>
            </a:r>
            <a:r>
              <a:rPr lang="en-US" sz="2600" dirty="0"/>
              <a:t>a walnut shell? The more creative the </a:t>
            </a:r>
            <a:r>
              <a:rPr lang="en-US" sz="2600" dirty="0" smtClean="0"/>
              <a:t>better</a:t>
            </a:r>
            <a:r>
              <a:rPr lang="cs-CZ" sz="2600" dirty="0" smtClean="0"/>
              <a:t>!</a:t>
            </a:r>
            <a:r>
              <a:rPr lang="en-US" sz="2600" dirty="0" smtClean="0"/>
              <a:t> </a:t>
            </a:r>
            <a:endParaRPr lang="cs-CZ" sz="2600" dirty="0"/>
          </a:p>
          <a:p>
            <a:r>
              <a:rPr lang="en-US" sz="2600" b="1" dirty="0" smtClean="0"/>
              <a:t>Procedural </a:t>
            </a:r>
            <a:r>
              <a:rPr lang="en-US" sz="2600" b="1" dirty="0"/>
              <a:t>memory</a:t>
            </a:r>
            <a:r>
              <a:rPr lang="en-US" sz="2600" dirty="0"/>
              <a:t>: </a:t>
            </a:r>
            <a:r>
              <a:rPr lang="en-US" sz="2600" dirty="0" smtClean="0"/>
              <a:t>Write </a:t>
            </a:r>
            <a:r>
              <a:rPr lang="en-US" sz="2600" dirty="0"/>
              <a:t>your favorite recipe from memory. What´s important to keep your clothes looking good for a long time?  (a good activity </a:t>
            </a:r>
            <a:r>
              <a:rPr lang="en-US" sz="2600" dirty="0" smtClean="0"/>
              <a:t>for residents </a:t>
            </a:r>
            <a:r>
              <a:rPr lang="en-US" sz="2600" dirty="0"/>
              <a:t>of nursing homes who no longer cook or wash clothes for themselves.)  </a:t>
            </a: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6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" y="2103120"/>
            <a:ext cx="11712455" cy="45466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9596" y="973668"/>
            <a:ext cx="9249197" cy="706964"/>
          </a:xfrm>
        </p:spPr>
        <p:txBody>
          <a:bodyPr/>
          <a:lstStyle/>
          <a:p>
            <a:r>
              <a:rPr lang="en-US" dirty="0" smtClean="0"/>
              <a:t>You can use whatever to train memory</a:t>
            </a: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1" b="28322"/>
          <a:stretch/>
        </p:blipFill>
        <p:spPr>
          <a:xfrm>
            <a:off x="208547" y="5140794"/>
            <a:ext cx="11727639" cy="1717206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5915">
            <a:off x="10612702" y="5639384"/>
            <a:ext cx="1380480" cy="9801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5202414"/>
            <a:ext cx="4200739" cy="1655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/>
          <a:stretch/>
        </p:blipFill>
        <p:spPr>
          <a:xfrm>
            <a:off x="7018668" y="2905001"/>
            <a:ext cx="3879453" cy="232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414" r="495"/>
          <a:stretch/>
        </p:blipFill>
        <p:spPr>
          <a:xfrm>
            <a:off x="4018842" y="3847604"/>
            <a:ext cx="3896398" cy="16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702">
            <a:off x="1026291" y="3335691"/>
            <a:ext cx="3682955" cy="27080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r="14931" b="6129"/>
          <a:stretch/>
        </p:blipFill>
        <p:spPr>
          <a:xfrm rot="511063">
            <a:off x="4209681" y="2179649"/>
            <a:ext cx="3144437" cy="2627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62" b="-3805"/>
          <a:stretch/>
        </p:blipFill>
        <p:spPr>
          <a:xfrm>
            <a:off x="10278004" y="0"/>
            <a:ext cx="1913996" cy="3011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6111">
            <a:off x="8001022" y="3166270"/>
            <a:ext cx="5222671" cy="19323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790" flipH="1">
            <a:off x="689809" y="2079954"/>
            <a:ext cx="3024588" cy="2597228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889"/>
          <a:stretch/>
        </p:blipFill>
        <p:spPr>
          <a:xfrm>
            <a:off x="465221" y="4164198"/>
            <a:ext cx="860876" cy="14434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1313"/>
          <a:stretch/>
        </p:blipFill>
        <p:spPr>
          <a:xfrm rot="21201603">
            <a:off x="5491914" y="4973538"/>
            <a:ext cx="2524097" cy="1744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614">
            <a:off x="6309675" y="2867813"/>
            <a:ext cx="2264074" cy="19244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1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51" y="2784295"/>
            <a:ext cx="7272099" cy="284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6149" y="675701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47C"/>
                </a:solidFill>
              </a:rPr>
              <a:t>MEMORY TRAINING FOR THE ELDERLY</a:t>
            </a:r>
            <a:endParaRPr lang="cs-CZ" dirty="0">
              <a:solidFill>
                <a:srgbClr val="DA147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836" y="1020094"/>
            <a:ext cx="350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Mgr. Věra Suchomelová, Th.D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088" y="1356174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v.suchomelova@centrum.cz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memory?</a:t>
            </a:r>
            <a:endParaRPr lang="sk-SK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81890" y="3271709"/>
            <a:ext cx="6342611" cy="194036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Memory is the </a:t>
            </a:r>
            <a:r>
              <a:rPr lang="en-US" sz="3200" dirty="0"/>
              <a:t>brain's ability to </a:t>
            </a:r>
            <a:r>
              <a:rPr lang="en-US" sz="3200" b="1" dirty="0"/>
              <a:t>encode, store </a:t>
            </a:r>
            <a:r>
              <a:rPr lang="en-US" sz="3200" dirty="0"/>
              <a:t>and </a:t>
            </a:r>
            <a:r>
              <a:rPr lang="en-US" sz="3200" b="1" dirty="0"/>
              <a:t>retrieve </a:t>
            </a:r>
            <a:r>
              <a:rPr lang="en-US" sz="3200" dirty="0"/>
              <a:t>information</a:t>
            </a:r>
            <a:endParaRPr lang="cs-CZ" sz="3200" dirty="0"/>
          </a:p>
          <a:p>
            <a:pPr marL="0" indent="0">
              <a:buNone/>
            </a:pPr>
            <a:endParaRPr lang="sk-SK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69" y="3236053"/>
            <a:ext cx="3653589" cy="219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3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 </a:t>
            </a:r>
            <a:r>
              <a:rPr lang="en-US" dirty="0" smtClean="0"/>
              <a:t>M</a:t>
            </a:r>
            <a:r>
              <a:rPr lang="cs-CZ" dirty="0" smtClean="0"/>
              <a:t>emory</a:t>
            </a:r>
            <a:r>
              <a:rPr lang="en-US" dirty="0" smtClean="0"/>
              <a:t> Process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3103" y="2569262"/>
            <a:ext cx="3501039" cy="1925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b="1" u="sng" dirty="0" smtClean="0"/>
              <a:t>Encode</a:t>
            </a:r>
            <a:endParaRPr lang="en-US" sz="2700" u="sng" dirty="0" smtClean="0"/>
          </a:p>
          <a:p>
            <a:pPr marL="0" indent="0" algn="ctr">
              <a:buNone/>
            </a:pPr>
            <a:r>
              <a:rPr lang="en-US" sz="2700" dirty="0" smtClean="0"/>
              <a:t>G</a:t>
            </a:r>
            <a:r>
              <a:rPr lang="cs-CZ" sz="2700" dirty="0" smtClean="0"/>
              <a:t>et the information into your brain through </a:t>
            </a:r>
            <a:r>
              <a:rPr lang="en-US" sz="2700" dirty="0" smtClean="0"/>
              <a:t>the senses</a:t>
            </a:r>
            <a:endParaRPr lang="sk-SK" sz="27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258413" y="2569262"/>
            <a:ext cx="3332018" cy="1925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700" b="1" u="sng" dirty="0" smtClean="0"/>
              <a:t>Store</a:t>
            </a:r>
            <a:endParaRPr lang="en-US" sz="2700" u="sng" dirty="0" smtClean="0"/>
          </a:p>
          <a:p>
            <a:pPr marL="0" indent="0" algn="ctr">
              <a:buFont typeface="Wingdings 3" charset="2"/>
              <a:buNone/>
            </a:pPr>
            <a:r>
              <a:rPr lang="en-US" sz="2700" dirty="0" smtClean="0"/>
              <a:t>R</a:t>
            </a:r>
            <a:r>
              <a:rPr lang="cs-CZ" sz="2700" dirty="0" smtClean="0"/>
              <a:t>etain the information</a:t>
            </a:r>
            <a:r>
              <a:rPr lang="en-US" sz="2700" dirty="0" smtClean="0"/>
              <a:t> in long-term memory</a:t>
            </a:r>
            <a:endParaRPr lang="sk-SK" sz="27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96097" y="4682836"/>
            <a:ext cx="3999807" cy="1925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700" b="1" u="sng" dirty="0" smtClean="0"/>
              <a:t>Retrieve</a:t>
            </a:r>
            <a:endParaRPr lang="en-US" sz="2700" u="sng" dirty="0" smtClean="0"/>
          </a:p>
          <a:p>
            <a:pPr marL="0" indent="0" algn="ctr">
              <a:buFont typeface="Wingdings 3" charset="2"/>
              <a:buNone/>
            </a:pPr>
            <a:r>
              <a:rPr lang="en-US" sz="2700" dirty="0" smtClean="0"/>
              <a:t>R</a:t>
            </a:r>
            <a:r>
              <a:rPr lang="cs-CZ" sz="2700" dirty="0" smtClean="0"/>
              <a:t>ecall the </a:t>
            </a:r>
            <a:r>
              <a:rPr lang="en-US" sz="2700" dirty="0" err="1" smtClean="0"/>
              <a:t>i</a:t>
            </a:r>
            <a:r>
              <a:rPr lang="cs-CZ" sz="2700" dirty="0" smtClean="0"/>
              <a:t>nformation </a:t>
            </a:r>
            <a:r>
              <a:rPr lang="en-US" sz="2700" dirty="0" smtClean="0"/>
              <a:t>from </a:t>
            </a:r>
            <a:r>
              <a:rPr lang="cs-CZ" sz="2700" dirty="0" smtClean="0"/>
              <a:t>long-term memory</a:t>
            </a:r>
            <a:endParaRPr lang="sk-SK" sz="2700" dirty="0"/>
          </a:p>
        </p:txBody>
      </p:sp>
    </p:spTree>
    <p:extLst>
      <p:ext uri="{BB962C8B-B14F-4D97-AF65-F5344CB8AC3E}">
        <p14:creationId xmlns:p14="http://schemas.microsoft.com/office/powerpoint/2010/main" val="14030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Memory Process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831273" y="2681074"/>
            <a:ext cx="6508865" cy="29466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The information is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cs-CZ" sz="3200" dirty="0" smtClean="0">
                <a:solidFill>
                  <a:schemeClr val="tx1"/>
                </a:solidFill>
              </a:rPr>
              <a:t>transfe</a:t>
            </a:r>
            <a:r>
              <a:rPr lang="en-US" sz="3200" dirty="0" smtClean="0">
                <a:solidFill>
                  <a:schemeClr val="tx1"/>
                </a:solidFill>
              </a:rPr>
              <a:t>r</a:t>
            </a:r>
            <a:r>
              <a:rPr lang="cs-CZ" sz="3200" dirty="0" smtClean="0">
                <a:solidFill>
                  <a:schemeClr val="tx1"/>
                </a:solidFill>
              </a:rPr>
              <a:t>red</a:t>
            </a:r>
            <a:r>
              <a:rPr lang="en-US" sz="3200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From </a:t>
            </a:r>
            <a:r>
              <a:rPr lang="cs-CZ" sz="3200" b="1" dirty="0" smtClean="0">
                <a:solidFill>
                  <a:schemeClr val="tx1"/>
                </a:solidFill>
              </a:rPr>
              <a:t>perception</a:t>
            </a: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cs-CZ" sz="3200" dirty="0" smtClean="0">
                <a:solidFill>
                  <a:schemeClr val="tx1"/>
                </a:solidFill>
              </a:rPr>
              <a:t>to </a:t>
            </a:r>
            <a:r>
              <a:rPr lang="cs-CZ" sz="3200" b="1" dirty="0" smtClean="0">
                <a:solidFill>
                  <a:schemeClr val="tx1"/>
                </a:solidFill>
              </a:rPr>
              <a:t>sensory memory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cs-CZ" sz="3200" dirty="0" smtClean="0">
                <a:solidFill>
                  <a:schemeClr val="tx1"/>
                </a:solidFill>
              </a:rPr>
              <a:t>to </a:t>
            </a:r>
            <a:r>
              <a:rPr lang="cs-CZ" sz="3200" b="1" dirty="0" smtClean="0">
                <a:solidFill>
                  <a:schemeClr val="tx1"/>
                </a:solidFill>
              </a:rPr>
              <a:t>short-term memory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cs-CZ" sz="3200" dirty="0" smtClean="0">
                <a:solidFill>
                  <a:schemeClr val="tx1"/>
                </a:solidFill>
              </a:rPr>
              <a:t>to </a:t>
            </a:r>
            <a:r>
              <a:rPr lang="cs-CZ" sz="3200" b="1" dirty="0" smtClean="0">
                <a:solidFill>
                  <a:schemeClr val="tx1"/>
                </a:solidFill>
              </a:rPr>
              <a:t>long-term memory</a:t>
            </a:r>
            <a:endParaRPr lang="sk-SK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8165" r="9713" b="2780"/>
          <a:stretch/>
        </p:blipFill>
        <p:spPr>
          <a:xfrm flipH="1">
            <a:off x="6089757" y="3441046"/>
            <a:ext cx="909555" cy="858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31583" y="3079604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Sensory Memory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17719" y="3832743"/>
            <a:ext cx="2789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Short-term Memory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8483973" y="4664602"/>
            <a:ext cx="3264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Long-term Memory</a:t>
            </a:r>
            <a:endParaRPr lang="en-US" sz="2600" dirty="0"/>
          </a:p>
        </p:txBody>
      </p:sp>
      <p:sp>
        <p:nvSpPr>
          <p:cNvPr id="12" name="Right Arrow 11"/>
          <p:cNvSpPr/>
          <p:nvPr/>
        </p:nvSpPr>
        <p:spPr>
          <a:xfrm rot="19890008">
            <a:off x="7301706" y="3418787"/>
            <a:ext cx="606829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3568495">
            <a:off x="8727174" y="3601536"/>
            <a:ext cx="353291" cy="18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3568495">
            <a:off x="9213672" y="4445175"/>
            <a:ext cx="353291" cy="18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3568495">
            <a:off x="10268860" y="5359576"/>
            <a:ext cx="353291" cy="18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8031505" flipH="1">
            <a:off x="9213673" y="5359576"/>
            <a:ext cx="353291" cy="18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1885" y="5684563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Implicit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</a:t>
            </a:r>
            <a:r>
              <a:rPr lang="cs-CZ" sz="1600" dirty="0" err="1" smtClean="0"/>
              <a:t>émantic</a:t>
            </a:r>
            <a:r>
              <a:rPr lang="cs-CZ" sz="1600" dirty="0" smtClean="0"/>
              <a:t>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Episodic</a:t>
            </a:r>
            <a:r>
              <a:rPr lang="cs-CZ" sz="1600" dirty="0" smtClean="0"/>
              <a:t> M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9836035" y="5684563"/>
            <a:ext cx="1813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Explicit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Procedural</a:t>
            </a:r>
            <a:r>
              <a:rPr lang="cs-CZ" sz="1600" dirty="0" smtClean="0"/>
              <a:t> 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Sensory </a:t>
            </a:r>
            <a:r>
              <a:rPr lang="en-US" dirty="0" smtClean="0"/>
              <a:t>M</a:t>
            </a:r>
            <a:r>
              <a:rPr lang="cs-CZ" dirty="0" smtClean="0"/>
              <a:t>emory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596" y="2936011"/>
            <a:ext cx="6591994" cy="2841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Sensory memory</a:t>
            </a:r>
            <a:r>
              <a:rPr lang="cs-CZ" sz="3200" dirty="0" smtClean="0"/>
              <a:t> is </a:t>
            </a:r>
            <a:r>
              <a:rPr lang="en-US" sz="3200" dirty="0" smtClean="0"/>
              <a:t>the </a:t>
            </a:r>
            <a:r>
              <a:rPr lang="en-US" sz="3200" dirty="0"/>
              <a:t>ability to retain stimuli received through the five senses of sight, hearing, smell, taste and touch.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17" y="2677500"/>
            <a:ext cx="3432719" cy="343271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4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Memory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8993" y="2641627"/>
            <a:ext cx="7414952" cy="34163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It takes less </a:t>
            </a:r>
            <a:r>
              <a:rPr lang="cs-CZ" sz="3200" dirty="0"/>
              <a:t>than </a:t>
            </a:r>
            <a:r>
              <a:rPr lang="en-US" sz="3200" dirty="0" smtClean="0"/>
              <a:t>a </a:t>
            </a:r>
            <a:r>
              <a:rPr lang="cs-CZ" sz="3200" dirty="0" smtClean="0"/>
              <a:t>second.</a:t>
            </a:r>
            <a:endParaRPr lang="cs-CZ" sz="3200" dirty="0"/>
          </a:p>
          <a:p>
            <a:r>
              <a:rPr lang="cs-CZ" sz="3200" dirty="0" smtClean="0"/>
              <a:t>Most </a:t>
            </a:r>
            <a:r>
              <a:rPr lang="cs-CZ" sz="3200" dirty="0"/>
              <a:t>of  the information </a:t>
            </a:r>
            <a:r>
              <a:rPr lang="cs-CZ" sz="3200" dirty="0" smtClean="0"/>
              <a:t>disap</a:t>
            </a:r>
            <a:r>
              <a:rPr lang="en-US" sz="3200" dirty="0" smtClean="0"/>
              <a:t>p</a:t>
            </a:r>
            <a:r>
              <a:rPr lang="cs-CZ" sz="3200" dirty="0" smtClean="0"/>
              <a:t>ears immediately. </a:t>
            </a:r>
          </a:p>
          <a:p>
            <a:r>
              <a:rPr lang="cs-CZ" sz="3200" dirty="0" smtClean="0"/>
              <a:t>Only information important enough to </a:t>
            </a:r>
            <a:r>
              <a:rPr lang="cs-CZ" sz="3200" b="1" dirty="0" smtClean="0"/>
              <a:t>pay attention </a:t>
            </a:r>
            <a:r>
              <a:rPr lang="cs-CZ" sz="3200" dirty="0" smtClean="0"/>
              <a:t>to are transfer</a:t>
            </a:r>
            <a:r>
              <a:rPr lang="en-US" sz="3200" dirty="0" smtClean="0"/>
              <a:t>r</a:t>
            </a:r>
            <a:r>
              <a:rPr lang="cs-CZ" sz="3200" dirty="0" smtClean="0"/>
              <a:t>ed to short-term memory</a:t>
            </a:r>
            <a:r>
              <a:rPr lang="en-US" sz="3200" dirty="0" smtClean="0"/>
              <a:t>.</a:t>
            </a:r>
            <a:endParaRPr lang="cs-CZ" sz="3200" dirty="0"/>
          </a:p>
          <a:p>
            <a:endParaRPr lang="sk-SK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8165" r="9713" b="2780"/>
          <a:stretch/>
        </p:blipFill>
        <p:spPr>
          <a:xfrm flipH="1">
            <a:off x="8575262" y="2980113"/>
            <a:ext cx="2372600" cy="22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Attention</a:t>
            </a:r>
            <a:r>
              <a:rPr lang="cs-CZ" dirty="0" smtClean="0"/>
              <a:t>! </a:t>
            </a:r>
            <a:r>
              <a:rPr lang="cs-CZ" dirty="0" err="1" smtClean="0"/>
              <a:t>Attention</a:t>
            </a:r>
            <a:r>
              <a:rPr lang="cs-CZ" dirty="0" smtClean="0"/>
              <a:t>!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7066333" cy="3416300"/>
          </a:xfrm>
        </p:spPr>
        <p:txBody>
          <a:bodyPr>
            <a:normAutofit fontScale="92500" lnSpcReduction="10000"/>
          </a:bodyPr>
          <a:lstStyle/>
          <a:p>
            <a:r>
              <a:rPr lang="cs-CZ" sz="3200" dirty="0"/>
              <a:t>W</a:t>
            </a:r>
            <a:r>
              <a:rPr lang="en-US" sz="3200" dirty="0"/>
              <a:t>hen you </a:t>
            </a:r>
            <a:r>
              <a:rPr lang="cs-CZ" sz="3200" dirty="0" smtClean="0"/>
              <a:t>do not pay attention, you cannot remember. </a:t>
            </a:r>
          </a:p>
          <a:p>
            <a:r>
              <a:rPr lang="cs-CZ" sz="3200" dirty="0" err="1" smtClean="0"/>
              <a:t>When</a:t>
            </a:r>
            <a:r>
              <a:rPr lang="cs-CZ" sz="3200" dirty="0" smtClean="0"/>
              <a:t> </a:t>
            </a:r>
            <a:r>
              <a:rPr lang="cs-CZ" sz="3200" dirty="0" err="1" smtClean="0"/>
              <a:t>you</a:t>
            </a:r>
            <a:r>
              <a:rPr lang="cs-CZ" sz="3200" dirty="0" smtClean="0"/>
              <a:t> do </a:t>
            </a:r>
            <a:r>
              <a:rPr lang="cs-CZ" sz="3200" dirty="0" err="1" smtClean="0"/>
              <a:t>something</a:t>
            </a:r>
            <a:r>
              <a:rPr lang="cs-CZ" sz="3200" dirty="0" smtClean="0"/>
              <a:t> </a:t>
            </a:r>
            <a:r>
              <a:rPr lang="en-US" sz="3200" dirty="0" smtClean="0"/>
              <a:t>automatically</a:t>
            </a:r>
            <a:r>
              <a:rPr lang="en-US" sz="3200" dirty="0"/>
              <a:t>, </a:t>
            </a:r>
            <a:r>
              <a:rPr lang="en-US" sz="3200" dirty="0" smtClean="0"/>
              <a:t>subconsciously</a:t>
            </a:r>
            <a:r>
              <a:rPr lang="cs-CZ" sz="3200" dirty="0" smtClean="0"/>
              <a:t>, </a:t>
            </a:r>
            <a:r>
              <a:rPr lang="cs-CZ" sz="3200" dirty="0" err="1" smtClean="0"/>
              <a:t>there</a:t>
            </a:r>
            <a:r>
              <a:rPr lang="cs-CZ" sz="3200" dirty="0" smtClean="0"/>
              <a:t> </a:t>
            </a:r>
            <a:r>
              <a:rPr lang="cs-CZ" sz="3200" dirty="0" err="1" smtClean="0"/>
              <a:t>is</a:t>
            </a:r>
            <a:r>
              <a:rPr lang="cs-CZ" sz="3200" dirty="0" smtClean="0"/>
              <a:t> no </a:t>
            </a:r>
            <a:r>
              <a:rPr lang="cs-CZ" sz="3200" dirty="0" err="1" smtClean="0"/>
              <a:t>information</a:t>
            </a:r>
            <a:r>
              <a:rPr lang="cs-CZ" sz="3200" dirty="0" smtClean="0"/>
              <a:t> to </a:t>
            </a:r>
            <a:r>
              <a:rPr lang="cs-CZ" sz="3200" dirty="0" err="1" smtClean="0"/>
              <a:t>recall</a:t>
            </a:r>
            <a:r>
              <a:rPr lang="cs-CZ" sz="3200" dirty="0" smtClean="0"/>
              <a:t>.</a:t>
            </a:r>
          </a:p>
          <a:p>
            <a:r>
              <a:rPr lang="cs-CZ" sz="3200" dirty="0" smtClean="0"/>
              <a:t>No</a:t>
            </a:r>
            <a:r>
              <a:rPr lang="en-US" sz="3200" dirty="0" smtClean="0"/>
              <a:t>t</a:t>
            </a:r>
            <a:r>
              <a:rPr lang="cs-CZ" sz="3200" dirty="0" smtClean="0"/>
              <a:t> </a:t>
            </a:r>
            <a:r>
              <a:rPr lang="en-US" sz="3200" dirty="0" smtClean="0"/>
              <a:t>“</a:t>
            </a:r>
            <a:r>
              <a:rPr lang="cs-CZ" sz="3200" dirty="0" smtClean="0"/>
              <a:t>bad </a:t>
            </a:r>
            <a:r>
              <a:rPr lang="cs-CZ" sz="3200" dirty="0"/>
              <a:t>memory“ but </a:t>
            </a:r>
            <a:r>
              <a:rPr lang="en-US" sz="3200" dirty="0" smtClean="0"/>
              <a:t>“</a:t>
            </a:r>
            <a:r>
              <a:rPr lang="cs-CZ" sz="3200" dirty="0" smtClean="0"/>
              <a:t>poor </a:t>
            </a:r>
            <a:r>
              <a:rPr lang="cs-CZ" sz="3200" dirty="0"/>
              <a:t>attention</a:t>
            </a:r>
            <a:r>
              <a:rPr lang="cs-CZ" sz="3200" dirty="0" smtClean="0"/>
              <a:t>“.</a:t>
            </a:r>
            <a:endParaRPr lang="cs-CZ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5"/>
          <a:stretch/>
        </p:blipFill>
        <p:spPr>
          <a:xfrm>
            <a:off x="8436701" y="2790051"/>
            <a:ext cx="2959332" cy="304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7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ový efekt">
  <a:themeElements>
    <a:clrScheme name="Iontový efekt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tový efekt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3863</TotalTime>
  <Words>1416</Words>
  <Application>Microsoft Office PowerPoint</Application>
  <PresentationFormat>Vlastní</PresentationFormat>
  <Paragraphs>182</Paragraphs>
  <Slides>39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Iontový efekt</vt:lpstr>
      <vt:lpstr>  </vt:lpstr>
      <vt:lpstr>Memory Training</vt:lpstr>
      <vt:lpstr>Overview</vt:lpstr>
      <vt:lpstr>What is memory?</vt:lpstr>
      <vt:lpstr>The Memory Process</vt:lpstr>
      <vt:lpstr>The Memory Process</vt:lpstr>
      <vt:lpstr>Sensory Memory </vt:lpstr>
      <vt:lpstr>Sensory Memory</vt:lpstr>
      <vt:lpstr>Attention! Attention! Attention!</vt:lpstr>
      <vt:lpstr>Short-term Memory</vt:lpstr>
      <vt:lpstr>Short-term Memory</vt:lpstr>
      <vt:lpstr>Consolidation</vt:lpstr>
      <vt:lpstr>Mnemonics</vt:lpstr>
      <vt:lpstr>Mnemonics – examples</vt:lpstr>
      <vt:lpstr>Daily exercise:</vt:lpstr>
      <vt:lpstr>Long-term Memory </vt:lpstr>
      <vt:lpstr>Long-term Memory Like a Library</vt:lpstr>
      <vt:lpstr>Remember Better</vt:lpstr>
      <vt:lpstr>Parts of Long-term Memory</vt:lpstr>
      <vt:lpstr>Neural Network – Information Highway</vt:lpstr>
      <vt:lpstr>Brain Hemispheres in Process of Learning</vt:lpstr>
      <vt:lpstr>What helps you to remember better? </vt:lpstr>
      <vt:lpstr>And what else?</vt:lpstr>
      <vt:lpstr>Normal versus Pathological Aging</vt:lpstr>
      <vt:lpstr>FreeDem Video </vt:lpstr>
      <vt:lpstr>Normal versus Pathological Aging</vt:lpstr>
      <vt:lpstr>Benefits of Group Memory Training</vt:lpstr>
      <vt:lpstr>When you train memory with the elderly</vt:lpstr>
      <vt:lpstr>When you train memory with the elderly</vt:lpstr>
      <vt:lpstr>Some tips for your daily memory training</vt:lpstr>
      <vt:lpstr>Daily Memory Training </vt:lpstr>
      <vt:lpstr>And what is very important…</vt:lpstr>
      <vt:lpstr>What does not belong to…and why? </vt:lpstr>
      <vt:lpstr>What doesn´t belong to…a key</vt:lpstr>
      <vt:lpstr>Concentration</vt:lpstr>
      <vt:lpstr>Do you remember? (reminiscence)</vt:lpstr>
      <vt:lpstr>Some other tips for exercises…</vt:lpstr>
      <vt:lpstr>You can use whatever to train memory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Smyslová aktivizace ve vzdělávání</dc:title>
  <dc:creator>Tomáš Suchomel</dc:creator>
  <cp:lastModifiedBy>vnechvatalova</cp:lastModifiedBy>
  <cp:revision>236</cp:revision>
  <cp:lastPrinted>2017-04-21T09:45:13Z</cp:lastPrinted>
  <dcterms:created xsi:type="dcterms:W3CDTF">2015-09-28T18:15:31Z</dcterms:created>
  <dcterms:modified xsi:type="dcterms:W3CDTF">2017-04-24T06:48:58Z</dcterms:modified>
</cp:coreProperties>
</file>